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slideLayouts/slideLayout23.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8.xml" ContentType="application/vnd.openxmlformats-officedocument.theme+xml"/>
  <Override PartName="/ppt/tags/tag9.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9.xml" ContentType="application/vnd.openxmlformats-officedocument.theme+xml"/>
  <Override PartName="/ppt/tags/tag10.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49" r:id="rId2"/>
    <p:sldMasterId id="2147483760" r:id="rId3"/>
    <p:sldMasterId id="2147483726" r:id="rId4"/>
    <p:sldMasterId id="2147483744" r:id="rId5"/>
    <p:sldMasterId id="2147483780" r:id="rId6"/>
    <p:sldMasterId id="2147483804" r:id="rId7"/>
    <p:sldMasterId id="2147483813" r:id="rId8"/>
    <p:sldMasterId id="2147483820" r:id="rId9"/>
  </p:sldMasterIdLst>
  <p:notesMasterIdLst>
    <p:notesMasterId r:id="rId18"/>
  </p:notesMasterIdLst>
  <p:handoutMasterIdLst>
    <p:handoutMasterId r:id="rId19"/>
  </p:handoutMasterIdLst>
  <p:sldIdLst>
    <p:sldId id="306" r:id="rId10"/>
    <p:sldId id="356" r:id="rId11"/>
    <p:sldId id="346" r:id="rId12"/>
    <p:sldId id="359" r:id="rId13"/>
    <p:sldId id="360" r:id="rId14"/>
    <p:sldId id="361" r:id="rId15"/>
    <p:sldId id="351" r:id="rId16"/>
    <p:sldId id="355" r:id="rId17"/>
  </p:sldIdLst>
  <p:sldSz cx="9144000" cy="5143500" type="screen16x9"/>
  <p:notesSz cx="6858000" cy="9144000"/>
  <p:custDataLst>
    <p:tags r:id="rId20"/>
  </p:custDataLst>
  <p:defaultTex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2" name="Forfatter" initials="F" lastIdx="39"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F65"/>
    <a:srgbClr val="FFFFFF"/>
    <a:srgbClr val="5CB4BC"/>
    <a:srgbClr val="40A6B1"/>
    <a:srgbClr val="0097A7"/>
    <a:srgbClr val="E3F2F3"/>
    <a:srgbClr val="79C1C8"/>
    <a:srgbClr val="94CDD3"/>
    <a:srgbClr val="AED9DE"/>
    <a:srgbClr val="C9E6E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1" autoAdjust="0"/>
    <p:restoredTop sz="96395" autoAdjust="0"/>
  </p:normalViewPr>
  <p:slideViewPr>
    <p:cSldViewPr>
      <p:cViewPr varScale="1">
        <p:scale>
          <a:sx n="190" d="100"/>
          <a:sy n="190" d="100"/>
        </p:scale>
        <p:origin x="162" y="540"/>
      </p:cViewPr>
      <p:guideLst>
        <p:guide orient="horz" pos="1620"/>
        <p:guide pos="2880"/>
      </p:guideLst>
    </p:cSldViewPr>
  </p:slideViewPr>
  <p:outlineViewPr>
    <p:cViewPr>
      <p:scale>
        <a:sx n="33" d="100"/>
        <a:sy n="33" d="100"/>
      </p:scale>
      <p:origin x="0" y="-130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8" d="100"/>
          <a:sy n="88" d="100"/>
        </p:scale>
        <p:origin x="382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2" dt="2025-05-09T13:06:14.254" idx="27">
    <p:pos x="1965" y="342"/>
    <p:text>Antager der skal stå 2024. Ellers giver det ikke mening for mig</p:text>
    <p:extLst>
      <p:ext uri="{C676402C-5697-4E1C-873F-D02D1690AC5C}">
        <p15:threadingInfo xmlns:p15="http://schemas.microsoft.com/office/powerpoint/2012/main" timeZoneBias="-120"/>
      </p:ext>
    </p:extLst>
  </p:cm>
  <p:cm authorId="12" dt="2025-05-09T14:39:08.696" idx="28">
    <p:pos x="1965" y="478"/>
    <p:text>korrekt.</p:text>
    <p:extLst>
      <p:ext uri="{C676402C-5697-4E1C-873F-D02D1690AC5C}">
        <p15:threadingInfo xmlns:p15="http://schemas.microsoft.com/office/powerpoint/2012/main" timeZoneBias="-120">
          <p15:parentCm authorId="12" idx="27"/>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2" dt="2025-05-07T15:33:17.143" idx="39">
    <p:pos x="2251" y="660"/>
    <p:text>Betyder det, at den har samme afslutningstidspunkt som nr? eller forventes den at komme i en anden bølge - i så fald hvornår.</p:text>
    <p:extLst>
      <p:ext uri="{C676402C-5697-4E1C-873F-D02D1690AC5C}">
        <p15:threadingInfo xmlns:p15="http://schemas.microsoft.com/office/powerpoint/2012/main" timeZoneBias="-1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B2C106-1B24-4C41-A78F-CE689A2795B2}" type="datetimeFigureOut">
              <a:rPr lang="da-DK" smtClean="0"/>
              <a:t>12-05-2025</a:t>
            </a:fld>
            <a:endParaRPr lang="da-DK" dirty="0"/>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243F1-5196-459A-96C4-B1E1C6A91D02}" type="slidenum">
              <a:rPr lang="da-DK" smtClean="0"/>
              <a:t>‹nr.›</a:t>
            </a:fld>
            <a:endParaRPr lang="da-DK" dirty="0"/>
          </a:p>
        </p:txBody>
      </p:sp>
    </p:spTree>
    <p:extLst>
      <p:ext uri="{BB962C8B-B14F-4D97-AF65-F5344CB8AC3E}">
        <p14:creationId xmlns:p14="http://schemas.microsoft.com/office/powerpoint/2010/main" val="569075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59F0D-3317-43B7-B192-922F3EB08BFC}" type="datetimeFigureOut">
              <a:rPr lang="da-DK" smtClean="0"/>
              <a:t>12-05-2025</a:t>
            </a:fld>
            <a:endParaRPr lang="da-DK" dirty="0"/>
          </a:p>
        </p:txBody>
      </p:sp>
      <p:sp>
        <p:nvSpPr>
          <p:cNvPr id="4" name="Pladsholder til diasbille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201E17-9508-4F75-8DF4-D058B0EAC3C9}" type="slidenum">
              <a:rPr lang="da-DK" smtClean="0"/>
              <a:t>‹nr.›</a:t>
            </a:fld>
            <a:endParaRPr lang="da-DK" dirty="0"/>
          </a:p>
        </p:txBody>
      </p:sp>
    </p:spTree>
    <p:extLst>
      <p:ext uri="{BB962C8B-B14F-4D97-AF65-F5344CB8AC3E}">
        <p14:creationId xmlns:p14="http://schemas.microsoft.com/office/powerpoint/2010/main" val="3141440968"/>
      </p:ext>
    </p:extLst>
  </p:cSld>
  <p:clrMap bg1="lt1" tx1="dk1" bg2="lt2" tx2="dk2" accent1="accent1" accent2="accent2" accent3="accent3" accent4="accent4" accent5="accent5" accent6="accent6" hlink="hlink" folHlink="folHlink"/>
  <p:notesStyle>
    <a:lvl1pPr marL="0" algn="l" defTabSz="818693" rtl="0" eaLnBrk="1" latinLnBrk="0" hangingPunct="1">
      <a:defRPr sz="1100" kern="1200">
        <a:solidFill>
          <a:schemeClr val="tx1"/>
        </a:solidFill>
        <a:latin typeface="+mn-lt"/>
        <a:ea typeface="+mn-ea"/>
        <a:cs typeface="+mn-cs"/>
      </a:defRPr>
    </a:lvl1pPr>
    <a:lvl2pPr marL="409346" algn="l" defTabSz="818693" rtl="0" eaLnBrk="1" latinLnBrk="0" hangingPunct="1">
      <a:defRPr sz="1100" kern="1200">
        <a:solidFill>
          <a:schemeClr val="tx1"/>
        </a:solidFill>
        <a:latin typeface="+mn-lt"/>
        <a:ea typeface="+mn-ea"/>
        <a:cs typeface="+mn-cs"/>
      </a:defRPr>
    </a:lvl2pPr>
    <a:lvl3pPr marL="818693" algn="l" defTabSz="818693" rtl="0" eaLnBrk="1" latinLnBrk="0" hangingPunct="1">
      <a:defRPr sz="1100" kern="1200">
        <a:solidFill>
          <a:schemeClr val="tx1"/>
        </a:solidFill>
        <a:latin typeface="+mn-lt"/>
        <a:ea typeface="+mn-ea"/>
        <a:cs typeface="+mn-cs"/>
      </a:defRPr>
    </a:lvl3pPr>
    <a:lvl4pPr marL="1228039" algn="l" defTabSz="818693" rtl="0" eaLnBrk="1" latinLnBrk="0" hangingPunct="1">
      <a:defRPr sz="1100" kern="1200">
        <a:solidFill>
          <a:schemeClr val="tx1"/>
        </a:solidFill>
        <a:latin typeface="+mn-lt"/>
        <a:ea typeface="+mn-ea"/>
        <a:cs typeface="+mn-cs"/>
      </a:defRPr>
    </a:lvl4pPr>
    <a:lvl5pPr marL="1637387" algn="l" defTabSz="818693" rtl="0" eaLnBrk="1" latinLnBrk="0" hangingPunct="1">
      <a:defRPr sz="1100" kern="1200">
        <a:solidFill>
          <a:schemeClr val="tx1"/>
        </a:solidFill>
        <a:latin typeface="+mn-lt"/>
        <a:ea typeface="+mn-ea"/>
        <a:cs typeface="+mn-cs"/>
      </a:defRPr>
    </a:lvl5pPr>
    <a:lvl6pPr marL="2046733" algn="l" defTabSz="818693" rtl="0" eaLnBrk="1" latinLnBrk="0" hangingPunct="1">
      <a:defRPr sz="1100" kern="1200">
        <a:solidFill>
          <a:schemeClr val="tx1"/>
        </a:solidFill>
        <a:latin typeface="+mn-lt"/>
        <a:ea typeface="+mn-ea"/>
        <a:cs typeface="+mn-cs"/>
      </a:defRPr>
    </a:lvl6pPr>
    <a:lvl7pPr marL="2456080" algn="l" defTabSz="818693" rtl="0" eaLnBrk="1" latinLnBrk="0" hangingPunct="1">
      <a:defRPr sz="1100" kern="1200">
        <a:solidFill>
          <a:schemeClr val="tx1"/>
        </a:solidFill>
        <a:latin typeface="+mn-lt"/>
        <a:ea typeface="+mn-ea"/>
        <a:cs typeface="+mn-cs"/>
      </a:defRPr>
    </a:lvl7pPr>
    <a:lvl8pPr marL="2865426" algn="l" defTabSz="818693" rtl="0" eaLnBrk="1" latinLnBrk="0" hangingPunct="1">
      <a:defRPr sz="1100" kern="1200">
        <a:solidFill>
          <a:schemeClr val="tx1"/>
        </a:solidFill>
        <a:latin typeface="+mn-lt"/>
        <a:ea typeface="+mn-ea"/>
        <a:cs typeface="+mn-cs"/>
      </a:defRPr>
    </a:lvl8pPr>
    <a:lvl9pPr marL="3274773" algn="l" defTabSz="818693"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forside">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0394" y="1372218"/>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555776" y="764229"/>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555776" y="1448229"/>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350554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2"/>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27" indent="0">
              <a:buNone/>
              <a:defRPr/>
            </a:lvl3pPr>
          </a:lstStyle>
          <a:p>
            <a:pPr lvl="0"/>
            <a:endParaRPr lang="da-DK" dirty="0"/>
          </a:p>
        </p:txBody>
      </p:sp>
    </p:spTree>
    <p:extLst>
      <p:ext uri="{BB962C8B-B14F-4D97-AF65-F5344CB8AC3E}">
        <p14:creationId xmlns:p14="http://schemas.microsoft.com/office/powerpoint/2010/main" val="73511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13" name="Pladsholder til dato 14"/>
          <p:cNvSpPr>
            <a:spLocks noGrp="1"/>
          </p:cNvSpPr>
          <p:nvPr>
            <p:ph type="dt" sz="half" idx="13"/>
          </p:nvPr>
        </p:nvSpPr>
        <p:spPr>
          <a:xfrm>
            <a:off x="6907876" y="4787238"/>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14" name="Pladsholder til slidenummer 15"/>
          <p:cNvSpPr>
            <a:spLocks noGrp="1"/>
          </p:cNvSpPr>
          <p:nvPr>
            <p:ph type="sldNum" sz="quarter" idx="17"/>
          </p:nvPr>
        </p:nvSpPr>
        <p:spPr>
          <a:xfrm>
            <a:off x="8155082" y="4787238"/>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5" name="Pladsholder til tabel 2"/>
          <p:cNvSpPr>
            <a:spLocks noGrp="1"/>
          </p:cNvSpPr>
          <p:nvPr>
            <p:ph type="tbl" sz="quarter" idx="15" hasCustomPrompt="1"/>
          </p:nvPr>
        </p:nvSpPr>
        <p:spPr>
          <a:xfrm>
            <a:off x="210423" y="1181402"/>
            <a:ext cx="8712000" cy="3420000"/>
          </a:xfrm>
          <a:prstGeom prst="rect">
            <a:avLst/>
          </a:prstGeom>
        </p:spPr>
        <p:txBody>
          <a:bodyPr>
            <a:normAutofit/>
          </a:bodyPr>
          <a:lstStyle>
            <a:lvl1pPr marL="0" indent="0">
              <a:buNone/>
              <a:defRPr sz="1400"/>
            </a:lvl1pPr>
          </a:lstStyle>
          <a:p>
            <a:r>
              <a:rPr lang="da-DK" dirty="0"/>
              <a:t>Indsæt tabel</a:t>
            </a:r>
          </a:p>
        </p:txBody>
      </p:sp>
      <p:pic>
        <p:nvPicPr>
          <p:cNvPr id="12" name="Billed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9" name="Gruppe 8"/>
          <p:cNvGrpSpPr/>
          <p:nvPr userDrawn="1"/>
        </p:nvGrpSpPr>
        <p:grpSpPr>
          <a:xfrm>
            <a:off x="179513" y="261537"/>
            <a:ext cx="551932" cy="632757"/>
            <a:chOff x="7431059" y="329279"/>
            <a:chExt cx="763878" cy="883222"/>
          </a:xfrm>
        </p:grpSpPr>
        <p:sp>
          <p:nvSpPr>
            <p:cNvPr id="10" name="Ellipse 9">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Ellipse 10">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8"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363373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13" name="Pladsholder til billede 12"/>
          <p:cNvSpPr>
            <a:spLocks noGrp="1"/>
          </p:cNvSpPr>
          <p:nvPr>
            <p:ph type="pic" sz="quarter" idx="13" hasCustomPrompt="1"/>
          </p:nvPr>
        </p:nvSpPr>
        <p:spPr>
          <a:xfrm>
            <a:off x="5211602" y="267494"/>
            <a:ext cx="3753362" cy="4287686"/>
          </a:xfrm>
          <a:prstGeom prst="rect">
            <a:avLst/>
          </a:prstGeom>
        </p:spPr>
        <p:txBody>
          <a:bodyPr>
            <a:normAutofit/>
          </a:bodyPr>
          <a:lstStyle>
            <a:lvl1pPr marL="0" indent="0">
              <a:buNone/>
              <a:defRPr sz="1400"/>
            </a:lvl1pPr>
          </a:lstStyle>
          <a:p>
            <a:r>
              <a:rPr lang="da-DK" dirty="0"/>
              <a:t>Indsæt billede</a:t>
            </a:r>
            <a:endParaRPr lang="en-US" dirty="0"/>
          </a:p>
        </p:txBody>
      </p:sp>
      <p:sp>
        <p:nvSpPr>
          <p:cNvPr id="16" name="Pladsholder til tekst 18">
            <a:extLst>
              <a:ext uri="{FF2B5EF4-FFF2-40B4-BE49-F238E27FC236}">
                <a16:creationId xmlns:a16="http://schemas.microsoft.com/office/drawing/2014/main" id="{C3B5F652-10D8-D046-AFF3-E2A93FEA76A8}"/>
              </a:ext>
            </a:extLst>
          </p:cNvPr>
          <p:cNvSpPr>
            <a:spLocks noGrp="1"/>
          </p:cNvSpPr>
          <p:nvPr>
            <p:ph type="body" sz="quarter" idx="12"/>
          </p:nvPr>
        </p:nvSpPr>
        <p:spPr>
          <a:xfrm>
            <a:off x="206765" y="1171180"/>
            <a:ext cx="4779554" cy="3384000"/>
          </a:xfrm>
          <a:prstGeom prst="rect">
            <a:avLst/>
          </a:prstGeom>
        </p:spPr>
        <p:txBody>
          <a:bodyPr>
            <a:noAutofit/>
          </a:bodyPr>
          <a:lstStyle>
            <a:lvl1pPr marL="0" indent="0">
              <a:spcAft>
                <a:spcPts val="600"/>
              </a:spcAft>
              <a:buClrTx/>
              <a:buFont typeface="Arial" panose="020B0604020202020204" pitchFamily="34" charset="0"/>
              <a:buNone/>
              <a:defRPr sz="1400" baseline="0">
                <a:solidFill>
                  <a:schemeClr val="tx1"/>
                </a:solidFill>
              </a:defRPr>
            </a:lvl1pPr>
          </a:lstStyle>
          <a:p>
            <a:pPr lvl="0"/>
            <a:endParaRPr lang="da-DK" dirty="0"/>
          </a:p>
        </p:txBody>
      </p:sp>
      <p:grpSp>
        <p:nvGrpSpPr>
          <p:cNvPr id="2" name="Gruppe 1"/>
          <p:cNvGrpSpPr/>
          <p:nvPr userDrawn="1"/>
        </p:nvGrpSpPr>
        <p:grpSpPr>
          <a:xfrm>
            <a:off x="4878319" y="123478"/>
            <a:ext cx="324000" cy="420901"/>
            <a:chOff x="4868450" y="83003"/>
            <a:chExt cx="324000" cy="420901"/>
          </a:xfrm>
        </p:grpSpPr>
        <p:sp>
          <p:nvSpPr>
            <p:cNvPr id="9" name="Ellipse 8"/>
            <p:cNvSpPr/>
            <p:nvPr userDrawn="1"/>
          </p:nvSpPr>
          <p:spPr>
            <a:xfrm>
              <a:off x="4868450" y="179904"/>
              <a:ext cx="324000" cy="324000"/>
            </a:xfrm>
            <a:prstGeom prst="ellipse">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Ellipse 11">
              <a:extLst>
                <a:ext uri="{FF2B5EF4-FFF2-40B4-BE49-F238E27FC236}">
                  <a16:creationId xmlns:a16="http://schemas.microsoft.com/office/drawing/2014/main" id="{E5665204-1FDE-4492-BEAE-8438CD854AD2}"/>
                </a:ext>
              </a:extLst>
            </p:cNvPr>
            <p:cNvSpPr/>
            <p:nvPr userDrawn="1"/>
          </p:nvSpPr>
          <p:spPr>
            <a:xfrm>
              <a:off x="4976450" y="83003"/>
              <a:ext cx="216000" cy="216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dato 14"/>
          <p:cNvSpPr>
            <a:spLocks noGrp="1"/>
          </p:cNvSpPr>
          <p:nvPr>
            <p:ph type="dt" sz="half" idx="16"/>
          </p:nvPr>
        </p:nvSpPr>
        <p:spPr>
          <a:xfrm>
            <a:off x="6907876" y="4787238"/>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22" name="Pladsholder til slidenummer 15"/>
          <p:cNvSpPr>
            <a:spLocks noGrp="1"/>
          </p:cNvSpPr>
          <p:nvPr>
            <p:ph type="sldNum" sz="quarter" idx="17"/>
          </p:nvPr>
        </p:nvSpPr>
        <p:spPr>
          <a:xfrm>
            <a:off x="8155082" y="4787238"/>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4" y="268659"/>
            <a:ext cx="4572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Tree>
    <p:extLst>
      <p:ext uri="{BB962C8B-B14F-4D97-AF65-F5344CB8AC3E}">
        <p14:creationId xmlns:p14="http://schemas.microsoft.com/office/powerpoint/2010/main" val="286931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gur og tekst">
    <p:spTree>
      <p:nvGrpSpPr>
        <p:cNvPr id="1" name=""/>
        <p:cNvGrpSpPr/>
        <p:nvPr/>
      </p:nvGrpSpPr>
      <p:grpSpPr>
        <a:xfrm>
          <a:off x="0" y="0"/>
          <a:ext cx="0" cy="0"/>
          <a:chOff x="0" y="0"/>
          <a:chExt cx="0" cy="0"/>
        </a:xfrm>
      </p:grpSpPr>
      <p:sp>
        <p:nvSpPr>
          <p:cNvPr id="9" name="Rektangel 8"/>
          <p:cNvSpPr/>
          <p:nvPr userDrawn="1"/>
        </p:nvSpPr>
        <p:spPr>
          <a:xfrm>
            <a:off x="5148065" y="0"/>
            <a:ext cx="3995935" cy="5143500"/>
          </a:xfrm>
          <a:prstGeom prst="rect">
            <a:avLst/>
          </a:prstGeom>
          <a:solidFill>
            <a:srgbClr val="5C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8" name="Pladsholder til indhold 27"/>
          <p:cNvSpPr>
            <a:spLocks noGrp="1"/>
          </p:cNvSpPr>
          <p:nvPr>
            <p:ph sz="quarter" idx="16" hasCustomPrompt="1"/>
          </p:nvPr>
        </p:nvSpPr>
        <p:spPr>
          <a:xfrm>
            <a:off x="5362918" y="576030"/>
            <a:ext cx="3601569" cy="3979150"/>
          </a:xfrm>
          <a:prstGeom prst="rect">
            <a:avLst/>
          </a:prstGeom>
        </p:spPr>
        <p:txBody>
          <a:bodyPr>
            <a:normAutofit/>
          </a:bodyPr>
          <a:lstStyle>
            <a:lvl1pPr marL="0" indent="0">
              <a:buNone/>
              <a:defRPr sz="1400" baseline="0">
                <a:solidFill>
                  <a:schemeClr val="bg1"/>
                </a:solidFill>
              </a:defRPr>
            </a:lvl1pPr>
          </a:lstStyle>
          <a:p>
            <a:pPr lvl="0"/>
            <a:r>
              <a:rPr lang="da-DK" dirty="0"/>
              <a:t>Indsæt billede, tabel, graf mv.</a:t>
            </a:r>
          </a:p>
        </p:txBody>
      </p:sp>
      <p:sp>
        <p:nvSpPr>
          <p:cNvPr id="16" name="Pladsholder til dato 14"/>
          <p:cNvSpPr>
            <a:spLocks noGrp="1"/>
          </p:cNvSpPr>
          <p:nvPr>
            <p:ph type="dt" sz="half" idx="13"/>
          </p:nvPr>
        </p:nvSpPr>
        <p:spPr>
          <a:xfrm>
            <a:off x="6907876" y="4787238"/>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18" name="Pladsholder til slidenummer 15"/>
          <p:cNvSpPr>
            <a:spLocks noGrp="1"/>
          </p:cNvSpPr>
          <p:nvPr>
            <p:ph type="sldNum" sz="quarter" idx="18"/>
          </p:nvPr>
        </p:nvSpPr>
        <p:spPr>
          <a:xfrm>
            <a:off x="8155082" y="4787238"/>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7" name="Billede 1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12"/>
          </p:nvPr>
        </p:nvSpPr>
        <p:spPr>
          <a:xfrm>
            <a:off x="206765" y="1171180"/>
            <a:ext cx="4779554" cy="3384000"/>
          </a:xfrm>
          <a:prstGeom prst="rect">
            <a:avLst/>
          </a:prstGeom>
        </p:spPr>
        <p:txBody>
          <a:bodyPr>
            <a:noAutofit/>
          </a:bodyPr>
          <a:lstStyle>
            <a:lvl1pPr marL="0" indent="0">
              <a:spcAft>
                <a:spcPts val="600"/>
              </a:spcAft>
              <a:buClrTx/>
              <a:buFont typeface="Arial" panose="020B0604020202020204" pitchFamily="34" charset="0"/>
              <a:buNone/>
              <a:defRPr sz="1400" baseline="0">
                <a:solidFill>
                  <a:schemeClr val="tx1"/>
                </a:solidFill>
              </a:defRPr>
            </a:lvl1pPr>
          </a:lstStyle>
          <a:p>
            <a:pPr lvl="0"/>
            <a:endParaRPr lang="da-DK" dirty="0"/>
          </a:p>
        </p:txBody>
      </p:sp>
      <p:sp>
        <p:nvSpPr>
          <p:cNvPr id="26" name="Pladsholder til tekst 18">
            <a:extLst>
              <a:ext uri="{FF2B5EF4-FFF2-40B4-BE49-F238E27FC236}">
                <a16:creationId xmlns:a16="http://schemas.microsoft.com/office/drawing/2014/main" id="{ED22160D-BA96-8D44-A99D-0EBA75B3B491}"/>
              </a:ext>
            </a:extLst>
          </p:cNvPr>
          <p:cNvSpPr>
            <a:spLocks noGrp="1"/>
          </p:cNvSpPr>
          <p:nvPr>
            <p:ph type="body" sz="quarter" idx="19" hasCustomPrompt="1"/>
          </p:nvPr>
        </p:nvSpPr>
        <p:spPr>
          <a:xfrm>
            <a:off x="216024" y="268659"/>
            <a:ext cx="4572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203305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lsidesbillede">
    <p:spTree>
      <p:nvGrpSpPr>
        <p:cNvPr id="1" name=""/>
        <p:cNvGrpSpPr/>
        <p:nvPr/>
      </p:nvGrpSpPr>
      <p:grpSpPr>
        <a:xfrm>
          <a:off x="0" y="0"/>
          <a:ext cx="0" cy="0"/>
          <a:chOff x="0" y="0"/>
          <a:chExt cx="0" cy="0"/>
        </a:xfrm>
      </p:grpSpPr>
      <p:sp>
        <p:nvSpPr>
          <p:cNvPr id="6" name="Pladsholder til billede 5"/>
          <p:cNvSpPr>
            <a:spLocks noGrp="1"/>
          </p:cNvSpPr>
          <p:nvPr>
            <p:ph type="pic" sz="quarter" idx="12"/>
          </p:nvPr>
        </p:nvSpPr>
        <p:spPr>
          <a:xfrm>
            <a:off x="0" y="0"/>
            <a:ext cx="9144000" cy="5143500"/>
          </a:xfrm>
          <a:prstGeom prst="rect">
            <a:avLst/>
          </a:prstGeom>
        </p:spPr>
        <p:txBody>
          <a:bodyPr/>
          <a:lstStyle>
            <a:lvl1pPr marL="0" indent="0" algn="ctr">
              <a:buNone/>
              <a:defRPr sz="1600"/>
            </a:lvl1pPr>
          </a:lstStyle>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pic>
        <p:nvPicPr>
          <p:cNvPr id="3" name="Billede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4968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ktaboks 1">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4" name="Rektangel 23"/>
          <p:cNvSpPr/>
          <p:nvPr userDrawn="1"/>
        </p:nvSpPr>
        <p:spPr>
          <a:xfrm>
            <a:off x="971600" y="1416350"/>
            <a:ext cx="216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970791" y="141635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p:nvPr>
        </p:nvSpPr>
        <p:spPr>
          <a:xfrm>
            <a:off x="970791" y="211535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vl2pPr>
              <a:defRPr/>
            </a:lvl2pPr>
            <a:lvl3pPr marL="623327" indent="0">
              <a:buNone/>
              <a:defRPr/>
            </a:lvl3pPr>
          </a:lstStyle>
          <a:p>
            <a:pPr lvl="0"/>
            <a:endParaRPr lang="da-DK" dirty="0"/>
          </a:p>
        </p:txBody>
      </p:sp>
      <p:sp>
        <p:nvSpPr>
          <p:cNvPr id="19" name="Rektangel 18"/>
          <p:cNvSpPr/>
          <p:nvPr userDrawn="1"/>
        </p:nvSpPr>
        <p:spPr>
          <a:xfrm>
            <a:off x="6013311" y="1412170"/>
            <a:ext cx="2160000" cy="2880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0"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6012502" y="141217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6012502" y="211117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35" name="Rektangel 34"/>
          <p:cNvSpPr/>
          <p:nvPr userDrawn="1"/>
        </p:nvSpPr>
        <p:spPr>
          <a:xfrm>
            <a:off x="3492860" y="1412170"/>
            <a:ext cx="2160000" cy="2880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3492051" y="141217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3492051" y="211117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pic>
        <p:nvPicPr>
          <p:cNvPr id="16" name="Billed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7" name="Gruppe 16"/>
          <p:cNvGrpSpPr/>
          <p:nvPr userDrawn="1"/>
        </p:nvGrpSpPr>
        <p:grpSpPr>
          <a:xfrm>
            <a:off x="179513" y="261537"/>
            <a:ext cx="551932" cy="632757"/>
            <a:chOff x="7431059" y="329279"/>
            <a:chExt cx="763878" cy="883222"/>
          </a:xfrm>
        </p:grpSpPr>
        <p:sp>
          <p:nvSpPr>
            <p:cNvPr id="18" name="Ellipse 17">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2" name="Ellipse 21">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7"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173214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aktaboks 2">
    <p:spTree>
      <p:nvGrpSpPr>
        <p:cNvPr id="1" name=""/>
        <p:cNvGrpSpPr/>
        <p:nvPr/>
      </p:nvGrpSpPr>
      <p:grpSpPr>
        <a:xfrm>
          <a:off x="0" y="0"/>
          <a:ext cx="0" cy="0"/>
          <a:chOff x="0" y="0"/>
          <a:chExt cx="0" cy="0"/>
        </a:xfrm>
      </p:grpSpPr>
      <p:sp>
        <p:nvSpPr>
          <p:cNvPr id="17" name="Rektangel 16"/>
          <p:cNvSpPr/>
          <p:nvPr userDrawn="1"/>
        </p:nvSpPr>
        <p:spPr>
          <a:xfrm>
            <a:off x="2487448" y="1418138"/>
            <a:ext cx="1980000" cy="2880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2" name="Pladsholder til tekst 18">
            <a:extLst>
              <a:ext uri="{FF2B5EF4-FFF2-40B4-BE49-F238E27FC236}">
                <a16:creationId xmlns:a16="http://schemas.microsoft.com/office/drawing/2014/main" id="{C3B5F652-10D8-D046-AFF3-E2A93FEA76A8}"/>
              </a:ext>
            </a:extLst>
          </p:cNvPr>
          <p:cNvSpPr>
            <a:spLocks noGrp="1"/>
          </p:cNvSpPr>
          <p:nvPr>
            <p:ph type="body" sz="quarter" idx="21" hasCustomPrompt="1"/>
          </p:nvPr>
        </p:nvSpPr>
        <p:spPr>
          <a:xfrm>
            <a:off x="2486639"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3" name="Pladsholder til tekst 18">
            <a:extLst>
              <a:ext uri="{FF2B5EF4-FFF2-40B4-BE49-F238E27FC236}">
                <a16:creationId xmlns:a16="http://schemas.microsoft.com/office/drawing/2014/main" id="{C3B5F652-10D8-D046-AFF3-E2A93FEA76A8}"/>
              </a:ext>
            </a:extLst>
          </p:cNvPr>
          <p:cNvSpPr>
            <a:spLocks noGrp="1"/>
          </p:cNvSpPr>
          <p:nvPr>
            <p:ph type="body" sz="quarter" idx="22" hasCustomPrompt="1"/>
          </p:nvPr>
        </p:nvSpPr>
        <p:spPr>
          <a:xfrm>
            <a:off x="2486639"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24" name="Rektangel 23"/>
          <p:cNvSpPr/>
          <p:nvPr userDrawn="1"/>
        </p:nvSpPr>
        <p:spPr>
          <a:xfrm>
            <a:off x="325146" y="1418138"/>
            <a:ext cx="198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324337"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324337"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27" name="Rektangel 26"/>
          <p:cNvSpPr/>
          <p:nvPr userDrawn="1"/>
        </p:nvSpPr>
        <p:spPr>
          <a:xfrm>
            <a:off x="4644008" y="1421373"/>
            <a:ext cx="1980000" cy="2880000"/>
          </a:xfrm>
          <a:prstGeom prst="rect">
            <a:avLst/>
          </a:prstGeom>
          <a:solidFill>
            <a:srgbClr val="5CB4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8"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4643199" y="1421373"/>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4643199" y="2120382"/>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32" name="Rektangel 31"/>
          <p:cNvSpPr/>
          <p:nvPr userDrawn="1"/>
        </p:nvSpPr>
        <p:spPr>
          <a:xfrm>
            <a:off x="6804248" y="1418138"/>
            <a:ext cx="1980000" cy="2880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33"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6803439"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4"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6803439"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20" name="Gruppe 19"/>
          <p:cNvGrpSpPr/>
          <p:nvPr userDrawn="1"/>
        </p:nvGrpSpPr>
        <p:grpSpPr>
          <a:xfrm>
            <a:off x="179513" y="261537"/>
            <a:ext cx="551932" cy="632757"/>
            <a:chOff x="7431059" y="329279"/>
            <a:chExt cx="763878" cy="883222"/>
          </a:xfrm>
        </p:grpSpPr>
        <p:sp>
          <p:nvSpPr>
            <p:cNvPr id="21" name="Ellipse 20">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5" name="Ellipse 3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7"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3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4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115021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ktacirkel 1">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 name="Ellipse 1"/>
          <p:cNvSpPr/>
          <p:nvPr userDrawn="1"/>
        </p:nvSpPr>
        <p:spPr>
          <a:xfrm>
            <a:off x="3581191" y="1275606"/>
            <a:ext cx="1980000" cy="198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p:cNvSpPr/>
          <p:nvPr userDrawn="1"/>
        </p:nvSpPr>
        <p:spPr>
          <a:xfrm>
            <a:off x="772669" y="1259801"/>
            <a:ext cx="1980000" cy="198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p:cNvSpPr/>
          <p:nvPr userDrawn="1"/>
        </p:nvSpPr>
        <p:spPr>
          <a:xfrm>
            <a:off x="6389713" y="1275606"/>
            <a:ext cx="1980000" cy="198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773922" y="1966631"/>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3"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3582444" y="1966631"/>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4"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6390966" y="1951179"/>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502529" y="3377401"/>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5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3311051" y="3377400"/>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5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6119894" y="3377400"/>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pic>
        <p:nvPicPr>
          <p:cNvPr id="16" name="Billed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7" name="Gruppe 16"/>
          <p:cNvGrpSpPr/>
          <p:nvPr userDrawn="1"/>
        </p:nvGrpSpPr>
        <p:grpSpPr>
          <a:xfrm>
            <a:off x="179513" y="261537"/>
            <a:ext cx="551932" cy="632757"/>
            <a:chOff x="7431059" y="329279"/>
            <a:chExt cx="763878" cy="883222"/>
          </a:xfrm>
        </p:grpSpPr>
        <p:sp>
          <p:nvSpPr>
            <p:cNvPr id="18" name="Ellipse 17">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Ellipse 18">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3"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3409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ktacirkel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 name="Ellipse 1"/>
          <p:cNvSpPr/>
          <p:nvPr userDrawn="1"/>
        </p:nvSpPr>
        <p:spPr>
          <a:xfrm>
            <a:off x="2593016" y="1275253"/>
            <a:ext cx="1800000" cy="180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p:cNvSpPr/>
          <p:nvPr userDrawn="1"/>
        </p:nvSpPr>
        <p:spPr>
          <a:xfrm>
            <a:off x="467557" y="1275253"/>
            <a:ext cx="1800000" cy="180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p:cNvSpPr/>
          <p:nvPr userDrawn="1"/>
        </p:nvSpPr>
        <p:spPr>
          <a:xfrm>
            <a:off x="6840174" y="1275253"/>
            <a:ext cx="1800000" cy="1800000"/>
          </a:xfrm>
          <a:prstGeom prst="ellipse">
            <a:avLst/>
          </a:prstGeom>
          <a:solidFill>
            <a:srgbClr val="94C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467556"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446188"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16" name="Ellipse 15"/>
          <p:cNvSpPr/>
          <p:nvPr userDrawn="1"/>
        </p:nvSpPr>
        <p:spPr>
          <a:xfrm>
            <a:off x="4718167" y="1275253"/>
            <a:ext cx="1800000" cy="180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9" hasCustomPrompt="1"/>
          </p:nvPr>
        </p:nvSpPr>
        <p:spPr>
          <a:xfrm>
            <a:off x="2593015"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30" hasCustomPrompt="1"/>
          </p:nvPr>
        </p:nvSpPr>
        <p:spPr>
          <a:xfrm>
            <a:off x="4715023"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8" name="Pladsholder til tekst 18">
            <a:extLst>
              <a:ext uri="{FF2B5EF4-FFF2-40B4-BE49-F238E27FC236}">
                <a16:creationId xmlns:a16="http://schemas.microsoft.com/office/drawing/2014/main" id="{C3B5F652-10D8-D046-AFF3-E2A93FEA76A8}"/>
              </a:ext>
            </a:extLst>
          </p:cNvPr>
          <p:cNvSpPr>
            <a:spLocks noGrp="1"/>
          </p:cNvSpPr>
          <p:nvPr>
            <p:ph type="body" sz="quarter" idx="31" hasCustomPrompt="1"/>
          </p:nvPr>
        </p:nvSpPr>
        <p:spPr>
          <a:xfrm>
            <a:off x="6840173" y="1878599"/>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9" name="Pladsholder til tekst 18">
            <a:extLst>
              <a:ext uri="{FF2B5EF4-FFF2-40B4-BE49-F238E27FC236}">
                <a16:creationId xmlns:a16="http://schemas.microsoft.com/office/drawing/2014/main" id="{C3B5F652-10D8-D046-AFF3-E2A93FEA76A8}"/>
              </a:ext>
            </a:extLst>
          </p:cNvPr>
          <p:cNvSpPr>
            <a:spLocks noGrp="1"/>
          </p:cNvSpPr>
          <p:nvPr>
            <p:ph type="body" sz="quarter" idx="32" hasCustomPrompt="1"/>
          </p:nvPr>
        </p:nvSpPr>
        <p:spPr>
          <a:xfrm>
            <a:off x="2575015"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40" name="Pladsholder til tekst 18">
            <a:extLst>
              <a:ext uri="{FF2B5EF4-FFF2-40B4-BE49-F238E27FC236}">
                <a16:creationId xmlns:a16="http://schemas.microsoft.com/office/drawing/2014/main" id="{C3B5F652-10D8-D046-AFF3-E2A93FEA76A8}"/>
              </a:ext>
            </a:extLst>
          </p:cNvPr>
          <p:cNvSpPr>
            <a:spLocks noGrp="1"/>
          </p:cNvSpPr>
          <p:nvPr>
            <p:ph type="body" sz="quarter" idx="33" hasCustomPrompt="1"/>
          </p:nvPr>
        </p:nvSpPr>
        <p:spPr>
          <a:xfrm>
            <a:off x="4703842"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41" name="Pladsholder til tekst 18">
            <a:extLst>
              <a:ext uri="{FF2B5EF4-FFF2-40B4-BE49-F238E27FC236}">
                <a16:creationId xmlns:a16="http://schemas.microsoft.com/office/drawing/2014/main" id="{C3B5F652-10D8-D046-AFF3-E2A93FEA76A8}"/>
              </a:ext>
            </a:extLst>
          </p:cNvPr>
          <p:cNvSpPr>
            <a:spLocks noGrp="1"/>
          </p:cNvSpPr>
          <p:nvPr>
            <p:ph type="body" sz="quarter" idx="34" hasCustomPrompt="1"/>
          </p:nvPr>
        </p:nvSpPr>
        <p:spPr>
          <a:xfrm>
            <a:off x="6822173"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22" name="Gruppe 21"/>
          <p:cNvGrpSpPr/>
          <p:nvPr userDrawn="1"/>
        </p:nvGrpSpPr>
        <p:grpSpPr>
          <a:xfrm>
            <a:off x="179513" y="261537"/>
            <a:ext cx="551932" cy="632757"/>
            <a:chOff x="7431059" y="329279"/>
            <a:chExt cx="763878" cy="883222"/>
          </a:xfrm>
        </p:grpSpPr>
        <p:sp>
          <p:nvSpPr>
            <p:cNvPr id="23" name="Ellipse 2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4" name="Ellipse 23">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6"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68563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259921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60412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1" name="Ellipse 10">
            <a:extLst>
              <a:ext uri="{FF2B5EF4-FFF2-40B4-BE49-F238E27FC236}">
                <a16:creationId xmlns:a16="http://schemas.microsoft.com/office/drawing/2014/main" id="{652CD27C-57F8-429D-8632-BCDC4141C3D4}"/>
              </a:ext>
            </a:extLst>
          </p:cNvPr>
          <p:cNvSpPr/>
          <p:nvPr userDrawn="1"/>
        </p:nvSpPr>
        <p:spPr>
          <a:xfrm>
            <a:off x="508014" y="726372"/>
            <a:ext cx="1080000" cy="1080000"/>
          </a:xfrm>
          <a:prstGeom prst="ellipse">
            <a:avLst/>
          </a:prstGeom>
          <a:solidFill>
            <a:srgbClr val="AED9D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3200" dirty="0">
              <a:solidFill>
                <a:schemeClr val="tx1">
                  <a:lumMod val="65000"/>
                  <a:lumOff val="35000"/>
                </a:schemeClr>
              </a:solidFill>
            </a:endParaRPr>
          </a:p>
        </p:txBody>
      </p:sp>
      <p:sp>
        <p:nvSpPr>
          <p:cNvPr id="12" name="Ellipse 11">
            <a:extLst>
              <a:ext uri="{FF2B5EF4-FFF2-40B4-BE49-F238E27FC236}">
                <a16:creationId xmlns:a16="http://schemas.microsoft.com/office/drawing/2014/main" id="{F7E4BA06-846D-4881-B313-2250960AD92D}"/>
              </a:ext>
            </a:extLst>
          </p:cNvPr>
          <p:cNvSpPr/>
          <p:nvPr userDrawn="1"/>
        </p:nvSpPr>
        <p:spPr>
          <a:xfrm>
            <a:off x="442888" y="1491629"/>
            <a:ext cx="432000" cy="432000"/>
          </a:xfrm>
          <a:prstGeom prst="ellipse">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8" name="Pladsholder til tekst 15"/>
          <p:cNvSpPr>
            <a:spLocks noGrp="1"/>
          </p:cNvSpPr>
          <p:nvPr>
            <p:ph type="body" sz="quarter" idx="10" hasCustomPrompt="1"/>
          </p:nvPr>
        </p:nvSpPr>
        <p:spPr>
          <a:xfrm>
            <a:off x="1453692" y="1491629"/>
            <a:ext cx="6358668" cy="2232249"/>
          </a:xfrm>
          <a:prstGeom prst="rect">
            <a:avLst/>
          </a:prstGeom>
          <a:noFill/>
        </p:spPr>
        <p:txBody>
          <a:bodyPr anchor="t">
            <a:normAutofit/>
          </a:bodyPr>
          <a:lstStyle>
            <a:lvl1pPr marL="0" indent="0" algn="just">
              <a:buNone/>
              <a:defRPr sz="2000" i="1" baseline="0">
                <a:solidFill>
                  <a:schemeClr val="bg1"/>
                </a:solidFill>
              </a:defRPr>
            </a:lvl1pPr>
          </a:lstStyle>
          <a:p>
            <a:pPr lvl="0"/>
            <a:r>
              <a:rPr lang="da-DK" dirty="0"/>
              <a:t>Indsæt citat</a:t>
            </a:r>
          </a:p>
        </p:txBody>
      </p:sp>
      <p:sp>
        <p:nvSpPr>
          <p:cNvPr id="9" name="Tekstfelt 1">
            <a:extLst>
              <a:ext uri="{FF2B5EF4-FFF2-40B4-BE49-F238E27FC236}">
                <a16:creationId xmlns:a16="http://schemas.microsoft.com/office/drawing/2014/main" id="{B2AE9EB1-B66D-C843-A502-8BFEF0D05723}"/>
              </a:ext>
            </a:extLst>
          </p:cNvPr>
          <p:cNvSpPr txBox="1"/>
          <p:nvPr userDrawn="1"/>
        </p:nvSpPr>
        <p:spPr>
          <a:xfrm>
            <a:off x="971568" y="915566"/>
            <a:ext cx="519766" cy="866274"/>
          </a:xfrm>
          <a:prstGeom prst="rect">
            <a:avLst/>
          </a:prstGeom>
          <a:noFill/>
        </p:spPr>
        <p:txBody>
          <a:bodyPr wrap="square" lIns="0" tIns="0" rIns="0" bIns="0" rtlCol="0">
            <a:noAutofit/>
          </a:bodyPr>
          <a:lstStyle/>
          <a:p>
            <a:r>
              <a:rPr lang="en-GB" sz="11000" b="1" dirty="0">
                <a:solidFill>
                  <a:schemeClr val="bg1"/>
                </a:solidFill>
                <a:latin typeface="Segoe UI Semilight" panose="020B0402040204020203" pitchFamily="34" charset="0"/>
                <a:cs typeface="Segoe UI Semilight" panose="020B0402040204020203" pitchFamily="34" charset="0"/>
              </a:rPr>
              <a:t>”</a:t>
            </a:r>
          </a:p>
        </p:txBody>
      </p:sp>
    </p:spTree>
    <p:extLst>
      <p:ext uri="{BB962C8B-B14F-4D97-AF65-F5344CB8AC3E}">
        <p14:creationId xmlns:p14="http://schemas.microsoft.com/office/powerpoint/2010/main" val="131165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10" name="Tekstfelt 9"/>
          <p:cNvSpPr txBox="1"/>
          <p:nvPr userDrawn="1"/>
        </p:nvSpPr>
        <p:spPr>
          <a:xfrm>
            <a:off x="2627791" y="2067694"/>
            <a:ext cx="3888432" cy="707886"/>
          </a:xfrm>
          <a:prstGeom prst="rect">
            <a:avLst/>
          </a:prstGeom>
          <a:noFill/>
        </p:spPr>
        <p:txBody>
          <a:bodyPr wrap="square" rtlCol="0">
            <a:spAutoFit/>
          </a:bodyPr>
          <a:lstStyle/>
          <a:p>
            <a:pPr algn="ctr"/>
            <a:r>
              <a:rPr lang="da-DK" sz="4000" dirty="0">
                <a:solidFill>
                  <a:schemeClr val="bg1"/>
                </a:solidFill>
                <a:latin typeface="Segoe UI Semilight" panose="020B0402040204020203" pitchFamily="34" charset="0"/>
                <a:cs typeface="Segoe UI Semilight" panose="020B0402040204020203" pitchFamily="34" charset="0"/>
              </a:rPr>
              <a:t>Pause</a:t>
            </a:r>
            <a:endParaRPr lang="da-DK" sz="18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03191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ørgsmål">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7" name="Titel 1"/>
          <p:cNvSpPr txBox="1">
            <a:spLocks/>
          </p:cNvSpPr>
          <p:nvPr userDrawn="1"/>
        </p:nvSpPr>
        <p:spPr>
          <a:xfrm>
            <a:off x="4410004" y="753661"/>
            <a:ext cx="2893353" cy="3067422"/>
          </a:xfrm>
          <a:prstGeom prst="rect">
            <a:avLst/>
          </a:prstGeom>
        </p:spPr>
        <p:txBody>
          <a:bodyPr vert="horz" lIns="81869" tIns="40934" rIns="81869" bIns="40934" rtlCol="0" anchor="ctr">
            <a:noAutofit/>
          </a:bodyPr>
          <a:lstStyle>
            <a:lvl1pPr algn="ctr" defTabSz="818693" rtl="0" eaLnBrk="1" latinLnBrk="0" hangingPunct="1">
              <a:spcBef>
                <a:spcPct val="0"/>
              </a:spcBef>
              <a:buNone/>
              <a:defRPr sz="3900" kern="1200">
                <a:solidFill>
                  <a:schemeClr val="bg1"/>
                </a:solidFill>
                <a:latin typeface="Segoe UI Semilight" panose="020B0402040204020203" pitchFamily="34" charset="0"/>
                <a:ea typeface="+mj-ea"/>
                <a:cs typeface="Segoe UI Semilight" panose="020B0402040204020203" pitchFamily="34" charset="0"/>
              </a:defRPr>
            </a:lvl1pPr>
          </a:lstStyle>
          <a:p>
            <a:r>
              <a:rPr lang="da-DK" sz="28700" b="1" dirty="0">
                <a:solidFill>
                  <a:srgbClr val="98CFD5"/>
                </a:solidFill>
                <a:latin typeface="Segoe UI Symbol" panose="020B0502040204020203" pitchFamily="34" charset="0"/>
                <a:ea typeface="Segoe UI Symbol" panose="020B0502040204020203" pitchFamily="34" charset="0"/>
                <a:cs typeface="Segoe UI Semilight" panose="020B0402040204020203" pitchFamily="34" charset="0"/>
              </a:rPr>
              <a:t>?</a:t>
            </a:r>
          </a:p>
        </p:txBody>
      </p:sp>
      <p:sp>
        <p:nvSpPr>
          <p:cNvPr id="8" name="Tekstfelt 7"/>
          <p:cNvSpPr txBox="1"/>
          <p:nvPr userDrawn="1"/>
        </p:nvSpPr>
        <p:spPr>
          <a:xfrm>
            <a:off x="2051720" y="1995686"/>
            <a:ext cx="3888432" cy="707886"/>
          </a:xfrm>
          <a:prstGeom prst="rect">
            <a:avLst/>
          </a:prstGeom>
          <a:noFill/>
        </p:spPr>
        <p:txBody>
          <a:bodyPr wrap="square" rtlCol="0">
            <a:spAutoFit/>
          </a:bodyPr>
          <a:lstStyle/>
          <a:p>
            <a:pPr algn="ctr"/>
            <a:r>
              <a:rPr lang="da-DK" sz="4000" dirty="0">
                <a:solidFill>
                  <a:schemeClr val="bg1"/>
                </a:solidFill>
                <a:latin typeface="Segoe UI Semilight" panose="020B0402040204020203" pitchFamily="34" charset="0"/>
                <a:cs typeface="Segoe UI Semilight" panose="020B0402040204020203" pitchFamily="34" charset="0"/>
              </a:rPr>
              <a:t>Spørgsmål</a:t>
            </a:r>
            <a:endParaRPr lang="da-DK" sz="18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28082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k for i dag">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9" name="Ellipse 8"/>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14" name="Ellipse 13"/>
          <p:cNvSpPr/>
          <p:nvPr userDrawn="1"/>
        </p:nvSpPr>
        <p:spPr>
          <a:xfrm>
            <a:off x="2555776" y="764229"/>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p:cNvSpPr/>
          <p:nvPr userDrawn="1"/>
        </p:nvSpPr>
        <p:spPr>
          <a:xfrm>
            <a:off x="2555776" y="1448229"/>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17" name="Ellipse 16">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8" name="Billede 1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
        <p:nvSpPr>
          <p:cNvPr id="3" name="Tekstfelt 2"/>
          <p:cNvSpPr txBox="1"/>
          <p:nvPr userDrawn="1"/>
        </p:nvSpPr>
        <p:spPr>
          <a:xfrm>
            <a:off x="2771800" y="2343492"/>
            <a:ext cx="3600400" cy="461665"/>
          </a:xfrm>
          <a:prstGeom prst="rect">
            <a:avLst/>
          </a:prstGeom>
          <a:noFill/>
        </p:spPr>
        <p:txBody>
          <a:bodyPr wrap="square" rtlCol="0">
            <a:spAutoFit/>
          </a:bodyPr>
          <a:lstStyle/>
          <a:p>
            <a:pPr algn="ctr"/>
            <a:r>
              <a:rPr lang="da-DK" sz="2400" dirty="0">
                <a:solidFill>
                  <a:srgbClr val="0097A7"/>
                </a:solidFill>
                <a:latin typeface="Segoe UI Semilight" panose="020B0402040204020203" pitchFamily="34" charset="0"/>
                <a:cs typeface="Segoe UI Semilight" panose="020B0402040204020203" pitchFamily="34" charset="0"/>
              </a:rPr>
              <a:t>Tak</a:t>
            </a:r>
            <a:r>
              <a:rPr lang="da-DK" sz="2400" baseline="0" dirty="0">
                <a:solidFill>
                  <a:srgbClr val="0097A7"/>
                </a:solidFill>
                <a:latin typeface="Segoe UI Semilight" panose="020B0402040204020203" pitchFamily="34" charset="0"/>
                <a:cs typeface="Segoe UI Semilight" panose="020B0402040204020203" pitchFamily="34" charset="0"/>
              </a:rPr>
              <a:t> for i dag</a:t>
            </a:r>
            <a:endParaRPr lang="da-DK" sz="2400" dirty="0">
              <a:solidFill>
                <a:srgbClr val="0097A7"/>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57039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kst 1">
    <p:spTree>
      <p:nvGrpSpPr>
        <p:cNvPr id="1" name=""/>
        <p:cNvGrpSpPr/>
        <p:nvPr/>
      </p:nvGrpSpPr>
      <p:grpSpPr>
        <a:xfrm>
          <a:off x="0" y="0"/>
          <a:ext cx="0" cy="0"/>
          <a:chOff x="0" y="0"/>
          <a:chExt cx="0" cy="0"/>
        </a:xfrm>
      </p:grpSpPr>
      <p:grpSp>
        <p:nvGrpSpPr>
          <p:cNvPr id="2" name="Gruppe 1"/>
          <p:cNvGrpSpPr/>
          <p:nvPr userDrawn="1"/>
        </p:nvGrpSpPr>
        <p:grpSpPr>
          <a:xfrm>
            <a:off x="179514" y="261538"/>
            <a:ext cx="551932" cy="632757"/>
            <a:chOff x="7431059" y="329279"/>
            <a:chExt cx="763878" cy="883222"/>
          </a:xfrm>
        </p:grpSpPr>
        <p:sp>
          <p:nvSpPr>
            <p:cNvPr id="22" name="Ellipse 21">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3" name="Ellipse 22">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3" name="Pladsholder til dato 14"/>
          <p:cNvSpPr>
            <a:spLocks noGrp="1"/>
          </p:cNvSpPr>
          <p:nvPr>
            <p:ph type="dt" sz="half" idx="13"/>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34"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sp>
        <p:nvSpPr>
          <p:cNvPr id="18"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101585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30"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4" name="Gruppe 13"/>
          <p:cNvGrpSpPr/>
          <p:nvPr userDrawn="1"/>
        </p:nvGrpSpPr>
        <p:grpSpPr>
          <a:xfrm>
            <a:off x="8410940"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56645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2" name="Gruppe 11"/>
          <p:cNvGrpSpPr/>
          <p:nvPr userDrawn="1"/>
        </p:nvGrpSpPr>
        <p:grpSpPr>
          <a:xfrm>
            <a:off x="179514" y="261538"/>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5" y="1174882"/>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12"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0" indent="0">
              <a:buNone/>
              <a:defRPr/>
            </a:lvl2pPr>
            <a:lvl3pPr marL="623312" indent="0">
              <a:buNone/>
              <a:defRPr/>
            </a:lvl3pPr>
          </a:lstStyle>
          <a:p>
            <a:pPr lvl="0"/>
            <a:endParaRPr lang="da-DK" dirty="0"/>
          </a:p>
        </p:txBody>
      </p:sp>
    </p:spTree>
    <p:extLst>
      <p:ext uri="{BB962C8B-B14F-4D97-AF65-F5344CB8AC3E}">
        <p14:creationId xmlns:p14="http://schemas.microsoft.com/office/powerpoint/2010/main" val="209863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2" name="Gruppe 11"/>
          <p:cNvGrpSpPr/>
          <p:nvPr userDrawn="1"/>
        </p:nvGrpSpPr>
        <p:grpSpPr>
          <a:xfrm>
            <a:off x="179514" y="261538"/>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5" y="1174883"/>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12" indent="0">
              <a:buNone/>
              <a:defRPr/>
            </a:lvl3pPr>
          </a:lstStyle>
          <a:p>
            <a:pPr lvl="0"/>
            <a:endParaRPr lang="da-DK" dirty="0"/>
          </a:p>
        </p:txBody>
      </p:sp>
    </p:spTree>
    <p:extLst>
      <p:ext uri="{BB962C8B-B14F-4D97-AF65-F5344CB8AC3E}">
        <p14:creationId xmlns:p14="http://schemas.microsoft.com/office/powerpoint/2010/main" val="401895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7"/>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sz="1800"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7" y="4795241"/>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17" name="Pladsholder til slidenummer 15"/>
          <p:cNvSpPr>
            <a:spLocks noGrp="1"/>
          </p:cNvSpPr>
          <p:nvPr>
            <p:ph type="sldNum" sz="quarter" idx="17"/>
          </p:nvPr>
        </p:nvSpPr>
        <p:spPr>
          <a:xfrm>
            <a:off x="8155082" y="4795241"/>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303123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kst 1">
    <p:spTree>
      <p:nvGrpSpPr>
        <p:cNvPr id="1" name=""/>
        <p:cNvGrpSpPr/>
        <p:nvPr/>
      </p:nvGrpSpPr>
      <p:grpSpPr>
        <a:xfrm>
          <a:off x="0" y="0"/>
          <a:ext cx="0" cy="0"/>
          <a:chOff x="0" y="0"/>
          <a:chExt cx="0" cy="0"/>
        </a:xfrm>
      </p:grpSpPr>
      <p:grpSp>
        <p:nvGrpSpPr>
          <p:cNvPr id="2" name="Gruppe 1"/>
          <p:cNvGrpSpPr/>
          <p:nvPr userDrawn="1"/>
        </p:nvGrpSpPr>
        <p:grpSpPr>
          <a:xfrm>
            <a:off x="179514" y="261539"/>
            <a:ext cx="551932" cy="632757"/>
            <a:chOff x="7431059" y="329279"/>
            <a:chExt cx="763878" cy="883222"/>
          </a:xfrm>
        </p:grpSpPr>
        <p:sp>
          <p:nvSpPr>
            <p:cNvPr id="22" name="Ellipse 21">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3" name="Ellipse 22">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3" name="Pladsholder til dato 14"/>
          <p:cNvSpPr>
            <a:spLocks noGrp="1"/>
          </p:cNvSpPr>
          <p:nvPr>
            <p:ph type="dt" sz="half" idx="13"/>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34"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sp>
        <p:nvSpPr>
          <p:cNvPr id="18"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52801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2" name="Billed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7999294" y="199769"/>
            <a:ext cx="962422" cy="363600"/>
          </a:xfrm>
          <a:prstGeom prst="rect">
            <a:avLst/>
          </a:prstGeom>
        </p:spPr>
      </p:pic>
    </p:spTree>
    <p:extLst>
      <p:ext uri="{BB962C8B-B14F-4D97-AF65-F5344CB8AC3E}">
        <p14:creationId xmlns:p14="http://schemas.microsoft.com/office/powerpoint/2010/main" val="14681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30"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4" name="Gruppe 13"/>
          <p:cNvGrpSpPr/>
          <p:nvPr userDrawn="1"/>
        </p:nvGrpSpPr>
        <p:grpSpPr>
          <a:xfrm>
            <a:off x="8410941"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25185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2" name="Gruppe 11"/>
          <p:cNvGrpSpPr/>
          <p:nvPr userDrawn="1"/>
        </p:nvGrpSpPr>
        <p:grpSpPr>
          <a:xfrm>
            <a:off x="179514" y="261539"/>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6" y="1174883"/>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29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5" y="1174882"/>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42" indent="0">
              <a:buNone/>
              <a:defRPr/>
            </a:lvl2pPr>
            <a:lvl3pPr marL="623297" indent="0">
              <a:buNone/>
              <a:defRPr/>
            </a:lvl3pPr>
          </a:lstStyle>
          <a:p>
            <a:pPr lvl="0"/>
            <a:endParaRPr lang="da-DK" dirty="0"/>
          </a:p>
        </p:txBody>
      </p:sp>
    </p:spTree>
    <p:extLst>
      <p:ext uri="{BB962C8B-B14F-4D97-AF65-F5344CB8AC3E}">
        <p14:creationId xmlns:p14="http://schemas.microsoft.com/office/powerpoint/2010/main" val="119729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2" name="Gruppe 11"/>
          <p:cNvGrpSpPr/>
          <p:nvPr userDrawn="1"/>
        </p:nvGrpSpPr>
        <p:grpSpPr>
          <a:xfrm>
            <a:off x="179514" y="261539"/>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6" y="1174884"/>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297" indent="0">
              <a:buNone/>
              <a:defRPr/>
            </a:lvl3pPr>
          </a:lstStyle>
          <a:p>
            <a:pPr lvl="0"/>
            <a:endParaRPr lang="da-DK" dirty="0"/>
          </a:p>
        </p:txBody>
      </p:sp>
    </p:spTree>
    <p:extLst>
      <p:ext uri="{BB962C8B-B14F-4D97-AF65-F5344CB8AC3E}">
        <p14:creationId xmlns:p14="http://schemas.microsoft.com/office/powerpoint/2010/main" val="153265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7"/>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sz="1800"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8" y="4795242"/>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17" name="Pladsholder til slidenummer 15"/>
          <p:cNvSpPr>
            <a:spLocks noGrp="1"/>
          </p:cNvSpPr>
          <p:nvPr>
            <p:ph type="sldNum" sz="quarter" idx="17"/>
          </p:nvPr>
        </p:nvSpPr>
        <p:spPr>
          <a:xfrm>
            <a:off x="8155082" y="4795242"/>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1828504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3999"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2" name="Billed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7999294" y="199769"/>
            <a:ext cx="962422" cy="363600"/>
          </a:xfrm>
          <a:prstGeom prst="rect">
            <a:avLst/>
          </a:prstGeom>
        </p:spPr>
      </p:pic>
    </p:spTree>
    <p:extLst>
      <p:ext uri="{BB962C8B-B14F-4D97-AF65-F5344CB8AC3E}">
        <p14:creationId xmlns:p14="http://schemas.microsoft.com/office/powerpoint/2010/main" val="273164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326857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t slide">
    <p:spTree>
      <p:nvGrpSpPr>
        <p:cNvPr id="1" name=""/>
        <p:cNvGrpSpPr/>
        <p:nvPr/>
      </p:nvGrpSpPr>
      <p:grpSpPr>
        <a:xfrm>
          <a:off x="0" y="0"/>
          <a:ext cx="0" cy="0"/>
          <a:chOff x="0" y="0"/>
          <a:chExt cx="0" cy="0"/>
        </a:xfrm>
      </p:grpSpPr>
      <p:grpSp>
        <p:nvGrpSpPr>
          <p:cNvPr id="5" name="Gruppe 4"/>
          <p:cNvGrpSpPr/>
          <p:nvPr userDrawn="1"/>
        </p:nvGrpSpPr>
        <p:grpSpPr>
          <a:xfrm>
            <a:off x="179513" y="261537"/>
            <a:ext cx="551932" cy="632757"/>
            <a:chOff x="7431059" y="329279"/>
            <a:chExt cx="763878" cy="883222"/>
          </a:xfrm>
        </p:grpSpPr>
        <p:sp>
          <p:nvSpPr>
            <p:cNvPr id="6" name="Ellipse 5">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Ellipse 6">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8"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9"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0"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1" name="Billed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Tree>
    <p:extLst>
      <p:ext uri="{BB962C8B-B14F-4D97-AF65-F5344CB8AC3E}">
        <p14:creationId xmlns:p14="http://schemas.microsoft.com/office/powerpoint/2010/main" val="346718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2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3" y="1174880"/>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8" indent="0">
              <a:buNone/>
              <a:defRPr/>
            </a:lvl2pPr>
            <a:lvl3pPr marL="623327" indent="0">
              <a:buNone/>
              <a:defRPr/>
            </a:lvl3pPr>
          </a:lstStyle>
          <a:p>
            <a:pPr lvl="0"/>
            <a:endParaRPr lang="da-DK" dirty="0"/>
          </a:p>
        </p:txBody>
      </p:sp>
    </p:spTree>
    <p:extLst>
      <p:ext uri="{BB962C8B-B14F-4D97-AF65-F5344CB8AC3E}">
        <p14:creationId xmlns:p14="http://schemas.microsoft.com/office/powerpoint/2010/main" val="424908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4" name="Gruppe 13"/>
          <p:cNvGrpSpPr/>
          <p:nvPr userDrawn="1"/>
        </p:nvGrpSpPr>
        <p:grpSpPr>
          <a:xfrm>
            <a:off x="8410939"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418651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2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3" y="1174880"/>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8" indent="0">
              <a:buNone/>
              <a:defRPr/>
            </a:lvl2pPr>
            <a:lvl3pPr marL="623327" indent="0">
              <a:buNone/>
              <a:defRPr/>
            </a:lvl3pPr>
          </a:lstStyle>
          <a:p>
            <a:pPr lvl="0"/>
            <a:endParaRPr lang="da-DK" dirty="0"/>
          </a:p>
        </p:txBody>
      </p:sp>
    </p:spTree>
    <p:extLst>
      <p:ext uri="{BB962C8B-B14F-4D97-AF65-F5344CB8AC3E}">
        <p14:creationId xmlns:p14="http://schemas.microsoft.com/office/powerpoint/2010/main" val="178268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0.xml"/><Relationship Id="rId7"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ags" Target="../tags/tag3.xml"/><Relationship Id="rId5" Type="http://schemas.openxmlformats.org/officeDocument/2006/relationships/vmlDrawing" Target="../drawings/vmlDrawing2.v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13.xml"/><Relationship Id="rId7" Type="http://schemas.openxmlformats.org/officeDocument/2006/relationships/tags" Target="../tags/tag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vmlDrawing" Target="../drawings/vmlDrawing3.vml"/><Relationship Id="rId5"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oleObject" Target="../embeddings/oleObject4.bin"/><Relationship Id="rId5" Type="http://schemas.openxmlformats.org/officeDocument/2006/relationships/tags" Target="../tags/tag5.xml"/><Relationship Id="rId4" Type="http://schemas.openxmlformats.org/officeDocument/2006/relationships/vmlDrawing" Target="../drawings/vmlDrawing4.v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1.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oleObject" Target="../embeddings/oleObject5.bin"/><Relationship Id="rId5" Type="http://schemas.openxmlformats.org/officeDocument/2006/relationships/tags" Target="../tags/tag6.xml"/><Relationship Id="rId4" Type="http://schemas.openxmlformats.org/officeDocument/2006/relationships/vmlDrawing" Target="../drawings/vmlDrawing5.vml"/></Relationships>
</file>

<file path=ppt/slideMasters/_rels/slideMaster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21.xml"/><Relationship Id="rId7" Type="http://schemas.openxmlformats.org/officeDocument/2006/relationships/tags" Target="../tags/tag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vmlDrawing" Target="../drawings/vmlDrawing6.vml"/><Relationship Id="rId5" Type="http://schemas.openxmlformats.org/officeDocument/2006/relationships/theme" Target="../theme/theme6.xml"/><Relationship Id="rId4" Type="http://schemas.openxmlformats.org/officeDocument/2006/relationships/slideLayout" Target="../slideLayouts/slideLayout22.xml"/><Relationship Id="rId9"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3" Type="http://schemas.openxmlformats.org/officeDocument/2006/relationships/vmlDrawing" Target="../drawings/vmlDrawing7.vml"/><Relationship Id="rId2" Type="http://schemas.openxmlformats.org/officeDocument/2006/relationships/theme" Target="../theme/theme7.xml"/><Relationship Id="rId1" Type="http://schemas.openxmlformats.org/officeDocument/2006/relationships/slideLayout" Target="../slideLayouts/slideLayout23.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tags" Target="../tags/tag8.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slideLayout" Target="../slideLayouts/slideLayout26.xml"/><Relationship Id="rId7" Type="http://schemas.openxmlformats.org/officeDocument/2006/relationships/vmlDrawing" Target="../drawings/vmlDrawing8.v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8.xml"/><Relationship Id="rId5" Type="http://schemas.openxmlformats.org/officeDocument/2006/relationships/slideLayout" Target="../slideLayouts/slideLayout28.xml"/><Relationship Id="rId10" Type="http://schemas.openxmlformats.org/officeDocument/2006/relationships/image" Target="../media/image1.emf"/><Relationship Id="rId4" Type="http://schemas.openxmlformats.org/officeDocument/2006/relationships/slideLayout" Target="../slideLayouts/slideLayout27.xml"/><Relationship Id="rId9" Type="http://schemas.openxmlformats.org/officeDocument/2006/relationships/oleObject" Target="../embeddings/oleObject8.bin"/></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slideLayout" Target="../slideLayouts/slideLayout31.xml"/><Relationship Id="rId7" Type="http://schemas.openxmlformats.org/officeDocument/2006/relationships/vmlDrawing" Target="../drawings/vmlDrawing9.v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9.xml"/><Relationship Id="rId5" Type="http://schemas.openxmlformats.org/officeDocument/2006/relationships/slideLayout" Target="../slideLayouts/slideLayout33.xml"/><Relationship Id="rId10" Type="http://schemas.openxmlformats.org/officeDocument/2006/relationships/image" Target="../media/image1.emf"/><Relationship Id="rId4" Type="http://schemas.openxmlformats.org/officeDocument/2006/relationships/slideLayout" Target="../slideLayouts/slideLayout32.xml"/><Relationship Id="rId9" Type="http://schemas.openxmlformats.org/officeDocument/2006/relationships/oleObject" Target="../embeddings/oleObject9.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10"/>
            </p:custDataLst>
            <p:extLst>
              <p:ext uri="{D42A27DB-BD31-4B8C-83A1-F6EECF244321}">
                <p14:modId xmlns:p14="http://schemas.microsoft.com/office/powerpoint/2010/main" val="3409148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3" name="think-cell Slide" r:id="rId11" imgW="347" imgH="346" progId="TCLayout.ActiveDocument.1">
                  <p:embed/>
                </p:oleObj>
              </mc:Choice>
              <mc:Fallback>
                <p:oleObj name="think-cell Slide" r:id="rId11" imgW="347" imgH="346"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10"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50699378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2" r:id="rId3"/>
    <p:sldLayoutId id="2147483713" r:id="rId4"/>
    <p:sldLayoutId id="2147483717" r:id="rId5"/>
    <p:sldLayoutId id="2147483811" r:id="rId6"/>
    <p:sldLayoutId id="214748382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6"/>
            </p:custDataLst>
            <p:extLst>
              <p:ext uri="{D42A27DB-BD31-4B8C-83A1-F6EECF244321}">
                <p14:modId xmlns:p14="http://schemas.microsoft.com/office/powerpoint/2010/main" val="85751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7" name="think-cell Slide" r:id="rId7" imgW="347" imgH="346" progId="TCLayout.ActiveDocument.1">
                  <p:embed/>
                </p:oleObj>
              </mc:Choice>
              <mc:Fallback>
                <p:oleObj name="think-cell Slide" r:id="rId7" imgW="347" imgH="346"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88953751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1738542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1" name="think-cell Slide" r:id="rId8" imgW="347" imgH="346" progId="TCLayout.ActiveDocument.1">
                  <p:embed/>
                </p:oleObj>
              </mc:Choice>
              <mc:Fallback>
                <p:oleObj name="think-cell Slide" r:id="rId8" imgW="347" imgH="34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271271088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5"/>
            </p:custDataLst>
            <p:extLst>
              <p:ext uri="{D42A27DB-BD31-4B8C-83A1-F6EECF244321}">
                <p14:modId xmlns:p14="http://schemas.microsoft.com/office/powerpoint/2010/main" val="920349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5" name="think-cell Slide" r:id="rId6" imgW="347" imgH="346" progId="TCLayout.ActiveDocument.1">
                  <p:embed/>
                </p:oleObj>
              </mc:Choice>
              <mc:Fallback>
                <p:oleObj name="think-cell Slide" r:id="rId6" imgW="347" imgH="34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9411932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200" kern="1200" baseline="0">
          <a:solidFill>
            <a:schemeClr val="bg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200" kern="1200" baseline="0">
          <a:solidFill>
            <a:schemeClr val="bg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200" kern="1200">
          <a:solidFill>
            <a:schemeClr val="bg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200" kern="1200">
          <a:solidFill>
            <a:schemeClr val="bg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200" kern="1200">
          <a:solidFill>
            <a:schemeClr val="bg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5"/>
            </p:custDataLst>
            <p:extLst>
              <p:ext uri="{D42A27DB-BD31-4B8C-83A1-F6EECF244321}">
                <p14:modId xmlns:p14="http://schemas.microsoft.com/office/powerpoint/2010/main" val="1804153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9" name="think-cell Slide" r:id="rId6" imgW="347" imgH="346" progId="TCLayout.ActiveDocument.1">
                  <p:embed/>
                </p:oleObj>
              </mc:Choice>
              <mc:Fallback>
                <p:oleObj name="think-cell Slide" r:id="rId6" imgW="347" imgH="34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4273211034"/>
      </p:ext>
    </p:extLst>
  </p:cSld>
  <p:clrMap bg1="lt1" tx1="dk1" bg2="lt2" tx2="dk2" accent1="accent1" accent2="accent2" accent3="accent3" accent4="accent4" accent5="accent5" accent6="accent6" hlink="hlink" folHlink="folHlink"/>
  <p:sldLayoutIdLst>
    <p:sldLayoutId id="2147483747" r:id="rId1"/>
    <p:sldLayoutId id="214748374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2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2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2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3191796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3" name="think-cell Slide" r:id="rId8" imgW="347" imgH="346" progId="TCLayout.ActiveDocument.1">
                  <p:embed/>
                </p:oleObj>
              </mc:Choice>
              <mc:Fallback>
                <p:oleObj name="think-cell Slide" r:id="rId8" imgW="347" imgH="34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2189518015"/>
      </p:ext>
    </p:extLst>
  </p:cSld>
  <p:clrMap bg1="lt1" tx1="dk1" bg2="lt2" tx2="dk2" accent1="accent1" accent2="accent2" accent3="accent3" accent4="accent4" accent5="accent5" accent6="accent6" hlink="hlink" folHlink="folHlink"/>
  <p:sldLayoutIdLst>
    <p:sldLayoutId id="2147483786" r:id="rId1"/>
    <p:sldLayoutId id="2147483798" r:id="rId2"/>
    <p:sldLayoutId id="2147483800" r:id="rId3"/>
    <p:sldLayoutId id="214748380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4"/>
            </p:custDataLst>
            <p:extLst>
              <p:ext uri="{D42A27DB-BD31-4B8C-83A1-F6EECF244321}">
                <p14:modId xmlns:p14="http://schemas.microsoft.com/office/powerpoint/2010/main" val="879272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7" name="think-cell Slide" r:id="rId5" imgW="347" imgH="346" progId="TCLayout.ActiveDocument.1">
                  <p:embed/>
                </p:oleObj>
              </mc:Choice>
              <mc:Fallback>
                <p:oleObj name="think-cell Slide" r:id="rId5" imgW="347" imgH="34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755879493"/>
      </p:ext>
    </p:extLst>
  </p:cSld>
  <p:clrMap bg1="lt1" tx1="dk1" bg2="lt2" tx2="dk2" accent1="accent1" accent2="accent2" accent3="accent3" accent4="accent4" accent5="accent5" accent6="accent6" hlink="hlink" folHlink="folHlink"/>
  <p:sldLayoutIdLst>
    <p:sldLayoutId id="214748380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8"/>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8201" name="think-cell Slide" r:id="rId9" imgW="347" imgH="346" progId="TCLayout.ActiveDocument.1">
                  <p:embed/>
                </p:oleObj>
              </mc:Choice>
              <mc:Fallback>
                <p:oleObj name="think-cell Slide" r:id="rId9" imgW="347" imgH="346" progId="TCLayout.ActiveDocument.1">
                  <p:embed/>
                  <p:pic>
                    <p:nvPicPr>
                      <p:cNvPr id="5" name="Objekt 4" hidden="1"/>
                      <p:cNvPicPr/>
                      <p:nvPr/>
                    </p:nvPicPr>
                    <p:blipFill>
                      <a:blip r:embed="rId10"/>
                      <a:stretch>
                        <a:fillRect/>
                      </a:stretch>
                    </p:blipFill>
                    <p:spPr>
                      <a:xfrm>
                        <a:off x="1589" y="1589"/>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1" y="1226243"/>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8" y="4651568"/>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9" name="Pladsholder til diasnummer 5"/>
          <p:cNvSpPr>
            <a:spLocks noGrp="1"/>
          </p:cNvSpPr>
          <p:nvPr>
            <p:ph type="sldNum" sz="quarter" idx="4"/>
          </p:nvPr>
        </p:nvSpPr>
        <p:spPr>
          <a:xfrm>
            <a:off x="7874453" y="4651568"/>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36883851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72"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43" indent="-285743" algn="l" defTabSz="818672"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893" indent="-285743" algn="l" defTabSz="818672"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7979" indent="-204668" algn="l" defTabSz="818672"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79973" indent="-204668" algn="l" defTabSz="818672"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43" indent="-285743" algn="l" defTabSz="818672"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3960" indent="-204668" algn="l" defTabSz="818672"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687"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023"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359"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72" rtl="0" eaLnBrk="1" latinLnBrk="0" hangingPunct="1">
        <a:defRPr sz="1600" kern="1200">
          <a:solidFill>
            <a:schemeClr val="tx1"/>
          </a:solidFill>
          <a:latin typeface="+mn-lt"/>
          <a:ea typeface="+mn-ea"/>
          <a:cs typeface="+mn-cs"/>
        </a:defRPr>
      </a:lvl1pPr>
      <a:lvl2pPr marL="409336" algn="l" defTabSz="818672" rtl="0" eaLnBrk="1" latinLnBrk="0" hangingPunct="1">
        <a:defRPr sz="1600" kern="1200">
          <a:solidFill>
            <a:schemeClr val="tx1"/>
          </a:solidFill>
          <a:latin typeface="+mn-lt"/>
          <a:ea typeface="+mn-ea"/>
          <a:cs typeface="+mn-cs"/>
        </a:defRPr>
      </a:lvl2pPr>
      <a:lvl3pPr marL="818672" algn="l" defTabSz="818672" rtl="0" eaLnBrk="1" latinLnBrk="0" hangingPunct="1">
        <a:defRPr sz="1600" kern="1200">
          <a:solidFill>
            <a:schemeClr val="tx1"/>
          </a:solidFill>
          <a:latin typeface="+mn-lt"/>
          <a:ea typeface="+mn-ea"/>
          <a:cs typeface="+mn-cs"/>
        </a:defRPr>
      </a:lvl3pPr>
      <a:lvl4pPr marL="1228008" algn="l" defTabSz="818672" rtl="0" eaLnBrk="1" latinLnBrk="0" hangingPunct="1">
        <a:defRPr sz="1600" kern="1200">
          <a:solidFill>
            <a:schemeClr val="tx1"/>
          </a:solidFill>
          <a:latin typeface="+mn-lt"/>
          <a:ea typeface="+mn-ea"/>
          <a:cs typeface="+mn-cs"/>
        </a:defRPr>
      </a:lvl4pPr>
      <a:lvl5pPr marL="1637346" algn="l" defTabSz="818672" rtl="0" eaLnBrk="1" latinLnBrk="0" hangingPunct="1">
        <a:defRPr sz="1600" kern="1200">
          <a:solidFill>
            <a:schemeClr val="tx1"/>
          </a:solidFill>
          <a:latin typeface="+mn-lt"/>
          <a:ea typeface="+mn-ea"/>
          <a:cs typeface="+mn-cs"/>
        </a:defRPr>
      </a:lvl5pPr>
      <a:lvl6pPr marL="2046682" algn="l" defTabSz="818672" rtl="0" eaLnBrk="1" latinLnBrk="0" hangingPunct="1">
        <a:defRPr sz="1600" kern="1200">
          <a:solidFill>
            <a:schemeClr val="tx1"/>
          </a:solidFill>
          <a:latin typeface="+mn-lt"/>
          <a:ea typeface="+mn-ea"/>
          <a:cs typeface="+mn-cs"/>
        </a:defRPr>
      </a:lvl6pPr>
      <a:lvl7pPr marL="2456018" algn="l" defTabSz="818672" rtl="0" eaLnBrk="1" latinLnBrk="0" hangingPunct="1">
        <a:defRPr sz="1600" kern="1200">
          <a:solidFill>
            <a:schemeClr val="tx1"/>
          </a:solidFill>
          <a:latin typeface="+mn-lt"/>
          <a:ea typeface="+mn-ea"/>
          <a:cs typeface="+mn-cs"/>
        </a:defRPr>
      </a:lvl7pPr>
      <a:lvl8pPr marL="2865354" algn="l" defTabSz="818672" rtl="0" eaLnBrk="1" latinLnBrk="0" hangingPunct="1">
        <a:defRPr sz="1600" kern="1200">
          <a:solidFill>
            <a:schemeClr val="tx1"/>
          </a:solidFill>
          <a:latin typeface="+mn-lt"/>
          <a:ea typeface="+mn-ea"/>
          <a:cs typeface="+mn-cs"/>
        </a:defRPr>
      </a:lvl8pPr>
      <a:lvl9pPr marL="3274691" algn="l" defTabSz="818672"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8"/>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spid="_x0000_s9225" name="think-cell Slide" r:id="rId9" imgW="347" imgH="346" progId="TCLayout.ActiveDocument.1">
                  <p:embed/>
                </p:oleObj>
              </mc:Choice>
              <mc:Fallback>
                <p:oleObj name="think-cell Slide" r:id="rId9" imgW="347" imgH="346" progId="TCLayout.ActiveDocument.1">
                  <p:embed/>
                  <p:pic>
                    <p:nvPicPr>
                      <p:cNvPr id="5" name="Objekt 4" hidden="1"/>
                      <p:cNvPicPr/>
                      <p:nvPr/>
                    </p:nvPicPr>
                    <p:blipFill>
                      <a:blip r:embed="rId10"/>
                      <a:stretch>
                        <a:fillRect/>
                      </a:stretch>
                    </p:blipFill>
                    <p:spPr>
                      <a:xfrm>
                        <a:off x="1590" y="1590"/>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2" y="1226244"/>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9" y="4651569"/>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9" name="Pladsholder til diasnummer 5"/>
          <p:cNvSpPr>
            <a:spLocks noGrp="1"/>
          </p:cNvSpPr>
          <p:nvPr>
            <p:ph type="sldNum" sz="quarter" idx="4"/>
          </p:nvPr>
        </p:nvSpPr>
        <p:spPr>
          <a:xfrm>
            <a:off x="7874453" y="4651569"/>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91873396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51"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36" indent="-285736" algn="l" defTabSz="818651"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878" indent="-285736" algn="l" defTabSz="818651"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7958" indent="-204663" algn="l" defTabSz="818651"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79946" indent="-204663" algn="l" defTabSz="818651"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08" indent="-285736" algn="l" defTabSz="818651"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3921" indent="-204663" algn="l" defTabSz="818651"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621"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9947"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272"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51" rtl="0" eaLnBrk="1" latinLnBrk="0" hangingPunct="1">
        <a:defRPr sz="1600" kern="1200">
          <a:solidFill>
            <a:schemeClr val="tx1"/>
          </a:solidFill>
          <a:latin typeface="+mn-lt"/>
          <a:ea typeface="+mn-ea"/>
          <a:cs typeface="+mn-cs"/>
        </a:defRPr>
      </a:lvl1pPr>
      <a:lvl2pPr marL="409326" algn="l" defTabSz="818651" rtl="0" eaLnBrk="1" latinLnBrk="0" hangingPunct="1">
        <a:defRPr sz="1600" kern="1200">
          <a:solidFill>
            <a:schemeClr val="tx1"/>
          </a:solidFill>
          <a:latin typeface="+mn-lt"/>
          <a:ea typeface="+mn-ea"/>
          <a:cs typeface="+mn-cs"/>
        </a:defRPr>
      </a:lvl2pPr>
      <a:lvl3pPr marL="818651" algn="l" defTabSz="818651" rtl="0" eaLnBrk="1" latinLnBrk="0" hangingPunct="1">
        <a:defRPr sz="1600" kern="1200">
          <a:solidFill>
            <a:schemeClr val="tx1"/>
          </a:solidFill>
          <a:latin typeface="+mn-lt"/>
          <a:ea typeface="+mn-ea"/>
          <a:cs typeface="+mn-cs"/>
        </a:defRPr>
      </a:lvl3pPr>
      <a:lvl4pPr marL="1227977" algn="l" defTabSz="818651" rtl="0" eaLnBrk="1" latinLnBrk="0" hangingPunct="1">
        <a:defRPr sz="1600" kern="1200">
          <a:solidFill>
            <a:schemeClr val="tx1"/>
          </a:solidFill>
          <a:latin typeface="+mn-lt"/>
          <a:ea typeface="+mn-ea"/>
          <a:cs typeface="+mn-cs"/>
        </a:defRPr>
      </a:lvl4pPr>
      <a:lvl5pPr marL="1637305" algn="l" defTabSz="818651" rtl="0" eaLnBrk="1" latinLnBrk="0" hangingPunct="1">
        <a:defRPr sz="1600" kern="1200">
          <a:solidFill>
            <a:schemeClr val="tx1"/>
          </a:solidFill>
          <a:latin typeface="+mn-lt"/>
          <a:ea typeface="+mn-ea"/>
          <a:cs typeface="+mn-cs"/>
        </a:defRPr>
      </a:lvl5pPr>
      <a:lvl6pPr marL="2046631" algn="l" defTabSz="818651" rtl="0" eaLnBrk="1" latinLnBrk="0" hangingPunct="1">
        <a:defRPr sz="1600" kern="1200">
          <a:solidFill>
            <a:schemeClr val="tx1"/>
          </a:solidFill>
          <a:latin typeface="+mn-lt"/>
          <a:ea typeface="+mn-ea"/>
          <a:cs typeface="+mn-cs"/>
        </a:defRPr>
      </a:lvl6pPr>
      <a:lvl7pPr marL="2455957" algn="l" defTabSz="818651" rtl="0" eaLnBrk="1" latinLnBrk="0" hangingPunct="1">
        <a:defRPr sz="1600" kern="1200">
          <a:solidFill>
            <a:schemeClr val="tx1"/>
          </a:solidFill>
          <a:latin typeface="+mn-lt"/>
          <a:ea typeface="+mn-ea"/>
          <a:cs typeface="+mn-cs"/>
        </a:defRPr>
      </a:lvl7pPr>
      <a:lvl8pPr marL="2865282" algn="l" defTabSz="818651" rtl="0" eaLnBrk="1" latinLnBrk="0" hangingPunct="1">
        <a:defRPr sz="1600" kern="1200">
          <a:solidFill>
            <a:schemeClr val="tx1"/>
          </a:solidFill>
          <a:latin typeface="+mn-lt"/>
          <a:ea typeface="+mn-ea"/>
          <a:cs typeface="+mn-cs"/>
        </a:defRPr>
      </a:lvl8pPr>
      <a:lvl9pPr marL="3274610" algn="l" defTabSz="81865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17" Type="http://schemas.openxmlformats.org/officeDocument/2006/relationships/tags" Target="../tags/tag126.xml"/><Relationship Id="rId21" Type="http://schemas.openxmlformats.org/officeDocument/2006/relationships/tags" Target="../tags/tag30.xml"/><Relationship Id="rId42" Type="http://schemas.openxmlformats.org/officeDocument/2006/relationships/tags" Target="../tags/tag51.xml"/><Relationship Id="rId63" Type="http://schemas.openxmlformats.org/officeDocument/2006/relationships/tags" Target="../tags/tag72.xml"/><Relationship Id="rId84" Type="http://schemas.openxmlformats.org/officeDocument/2006/relationships/tags" Target="../tags/tag93.xml"/><Relationship Id="rId138" Type="http://schemas.openxmlformats.org/officeDocument/2006/relationships/tags" Target="../tags/tag147.xml"/><Relationship Id="rId107" Type="http://schemas.openxmlformats.org/officeDocument/2006/relationships/tags" Target="../tags/tag116.xml"/><Relationship Id="rId11" Type="http://schemas.openxmlformats.org/officeDocument/2006/relationships/tags" Target="../tags/tag20.xml"/><Relationship Id="rId32" Type="http://schemas.openxmlformats.org/officeDocument/2006/relationships/tags" Target="../tags/tag41.xml"/><Relationship Id="rId53" Type="http://schemas.openxmlformats.org/officeDocument/2006/relationships/tags" Target="../tags/tag62.xml"/><Relationship Id="rId74" Type="http://schemas.openxmlformats.org/officeDocument/2006/relationships/tags" Target="../tags/tag83.xml"/><Relationship Id="rId128" Type="http://schemas.openxmlformats.org/officeDocument/2006/relationships/tags" Target="../tags/tag137.xml"/><Relationship Id="rId149" Type="http://schemas.openxmlformats.org/officeDocument/2006/relationships/slideLayout" Target="../slideLayouts/slideLayout9.xml"/><Relationship Id="rId5" Type="http://schemas.openxmlformats.org/officeDocument/2006/relationships/tags" Target="../tags/tag14.xml"/><Relationship Id="rId95" Type="http://schemas.openxmlformats.org/officeDocument/2006/relationships/tags" Target="../tags/tag104.xml"/><Relationship Id="rId22" Type="http://schemas.openxmlformats.org/officeDocument/2006/relationships/tags" Target="../tags/tag31.xml"/><Relationship Id="rId27" Type="http://schemas.openxmlformats.org/officeDocument/2006/relationships/tags" Target="../tags/tag36.xml"/><Relationship Id="rId43" Type="http://schemas.openxmlformats.org/officeDocument/2006/relationships/tags" Target="../tags/tag52.xml"/><Relationship Id="rId48" Type="http://schemas.openxmlformats.org/officeDocument/2006/relationships/tags" Target="../tags/tag57.xml"/><Relationship Id="rId64" Type="http://schemas.openxmlformats.org/officeDocument/2006/relationships/tags" Target="../tags/tag73.xml"/><Relationship Id="rId69" Type="http://schemas.openxmlformats.org/officeDocument/2006/relationships/tags" Target="../tags/tag78.xml"/><Relationship Id="rId113" Type="http://schemas.openxmlformats.org/officeDocument/2006/relationships/tags" Target="../tags/tag122.xml"/><Relationship Id="rId118" Type="http://schemas.openxmlformats.org/officeDocument/2006/relationships/tags" Target="../tags/tag127.xml"/><Relationship Id="rId134" Type="http://schemas.openxmlformats.org/officeDocument/2006/relationships/tags" Target="../tags/tag143.xml"/><Relationship Id="rId139" Type="http://schemas.openxmlformats.org/officeDocument/2006/relationships/tags" Target="../tags/tag148.xml"/><Relationship Id="rId80" Type="http://schemas.openxmlformats.org/officeDocument/2006/relationships/tags" Target="../tags/tag89.xml"/><Relationship Id="rId85" Type="http://schemas.openxmlformats.org/officeDocument/2006/relationships/tags" Target="../tags/tag94.xml"/><Relationship Id="rId150" Type="http://schemas.openxmlformats.org/officeDocument/2006/relationships/oleObject" Target="../embeddings/oleObject10.bin"/><Relationship Id="rId12" Type="http://schemas.openxmlformats.org/officeDocument/2006/relationships/tags" Target="../tags/tag21.xml"/><Relationship Id="rId17" Type="http://schemas.openxmlformats.org/officeDocument/2006/relationships/tags" Target="../tags/tag26.xml"/><Relationship Id="rId33" Type="http://schemas.openxmlformats.org/officeDocument/2006/relationships/tags" Target="../tags/tag42.xml"/><Relationship Id="rId38" Type="http://schemas.openxmlformats.org/officeDocument/2006/relationships/tags" Target="../tags/tag47.xml"/><Relationship Id="rId59" Type="http://schemas.openxmlformats.org/officeDocument/2006/relationships/tags" Target="../tags/tag68.xml"/><Relationship Id="rId103" Type="http://schemas.openxmlformats.org/officeDocument/2006/relationships/tags" Target="../tags/tag112.xml"/><Relationship Id="rId108" Type="http://schemas.openxmlformats.org/officeDocument/2006/relationships/tags" Target="../tags/tag117.xml"/><Relationship Id="rId124" Type="http://schemas.openxmlformats.org/officeDocument/2006/relationships/tags" Target="../tags/tag133.xml"/><Relationship Id="rId129" Type="http://schemas.openxmlformats.org/officeDocument/2006/relationships/tags" Target="../tags/tag138.xml"/><Relationship Id="rId54" Type="http://schemas.openxmlformats.org/officeDocument/2006/relationships/tags" Target="../tags/tag63.xml"/><Relationship Id="rId70" Type="http://schemas.openxmlformats.org/officeDocument/2006/relationships/tags" Target="../tags/tag79.xml"/><Relationship Id="rId75" Type="http://schemas.openxmlformats.org/officeDocument/2006/relationships/tags" Target="../tags/tag84.xml"/><Relationship Id="rId91" Type="http://schemas.openxmlformats.org/officeDocument/2006/relationships/tags" Target="../tags/tag100.xml"/><Relationship Id="rId96" Type="http://schemas.openxmlformats.org/officeDocument/2006/relationships/tags" Target="../tags/tag105.xml"/><Relationship Id="rId140" Type="http://schemas.openxmlformats.org/officeDocument/2006/relationships/tags" Target="../tags/tag149.xml"/><Relationship Id="rId145" Type="http://schemas.openxmlformats.org/officeDocument/2006/relationships/tags" Target="../tags/tag154.xml"/><Relationship Id="rId1" Type="http://schemas.openxmlformats.org/officeDocument/2006/relationships/vmlDrawing" Target="../drawings/vmlDrawing10.vml"/><Relationship Id="rId6" Type="http://schemas.openxmlformats.org/officeDocument/2006/relationships/tags" Target="../tags/tag15.xml"/><Relationship Id="rId23" Type="http://schemas.openxmlformats.org/officeDocument/2006/relationships/tags" Target="../tags/tag32.xml"/><Relationship Id="rId28" Type="http://schemas.openxmlformats.org/officeDocument/2006/relationships/tags" Target="../tags/tag37.xml"/><Relationship Id="rId49" Type="http://schemas.openxmlformats.org/officeDocument/2006/relationships/tags" Target="../tags/tag58.xml"/><Relationship Id="rId114" Type="http://schemas.openxmlformats.org/officeDocument/2006/relationships/tags" Target="../tags/tag123.xml"/><Relationship Id="rId119" Type="http://schemas.openxmlformats.org/officeDocument/2006/relationships/tags" Target="../tags/tag128.xml"/><Relationship Id="rId44" Type="http://schemas.openxmlformats.org/officeDocument/2006/relationships/tags" Target="../tags/tag53.xml"/><Relationship Id="rId60" Type="http://schemas.openxmlformats.org/officeDocument/2006/relationships/tags" Target="../tags/tag69.xml"/><Relationship Id="rId65" Type="http://schemas.openxmlformats.org/officeDocument/2006/relationships/tags" Target="../tags/tag74.xml"/><Relationship Id="rId81" Type="http://schemas.openxmlformats.org/officeDocument/2006/relationships/tags" Target="../tags/tag90.xml"/><Relationship Id="rId86" Type="http://schemas.openxmlformats.org/officeDocument/2006/relationships/tags" Target="../tags/tag95.xml"/><Relationship Id="rId130" Type="http://schemas.openxmlformats.org/officeDocument/2006/relationships/tags" Target="../tags/tag139.xml"/><Relationship Id="rId135" Type="http://schemas.openxmlformats.org/officeDocument/2006/relationships/tags" Target="../tags/tag144.xml"/><Relationship Id="rId151" Type="http://schemas.openxmlformats.org/officeDocument/2006/relationships/image" Target="../media/image13.emf"/><Relationship Id="rId13" Type="http://schemas.openxmlformats.org/officeDocument/2006/relationships/tags" Target="../tags/tag22.xml"/><Relationship Id="rId18" Type="http://schemas.openxmlformats.org/officeDocument/2006/relationships/tags" Target="../tags/tag27.xml"/><Relationship Id="rId39" Type="http://schemas.openxmlformats.org/officeDocument/2006/relationships/tags" Target="../tags/tag48.xml"/><Relationship Id="rId109" Type="http://schemas.openxmlformats.org/officeDocument/2006/relationships/tags" Target="../tags/tag118.xml"/><Relationship Id="rId34" Type="http://schemas.openxmlformats.org/officeDocument/2006/relationships/tags" Target="../tags/tag43.xml"/><Relationship Id="rId50" Type="http://schemas.openxmlformats.org/officeDocument/2006/relationships/tags" Target="../tags/tag59.xml"/><Relationship Id="rId55" Type="http://schemas.openxmlformats.org/officeDocument/2006/relationships/tags" Target="../tags/tag64.xml"/><Relationship Id="rId76" Type="http://schemas.openxmlformats.org/officeDocument/2006/relationships/tags" Target="../tags/tag85.xml"/><Relationship Id="rId97" Type="http://schemas.openxmlformats.org/officeDocument/2006/relationships/tags" Target="../tags/tag106.xml"/><Relationship Id="rId104" Type="http://schemas.openxmlformats.org/officeDocument/2006/relationships/tags" Target="../tags/tag113.xml"/><Relationship Id="rId120" Type="http://schemas.openxmlformats.org/officeDocument/2006/relationships/tags" Target="../tags/tag129.xml"/><Relationship Id="rId125" Type="http://schemas.openxmlformats.org/officeDocument/2006/relationships/tags" Target="../tags/tag134.xml"/><Relationship Id="rId141" Type="http://schemas.openxmlformats.org/officeDocument/2006/relationships/tags" Target="../tags/tag150.xml"/><Relationship Id="rId146" Type="http://schemas.openxmlformats.org/officeDocument/2006/relationships/tags" Target="../tags/tag155.xml"/><Relationship Id="rId7" Type="http://schemas.openxmlformats.org/officeDocument/2006/relationships/tags" Target="../tags/tag16.xml"/><Relationship Id="rId71" Type="http://schemas.openxmlformats.org/officeDocument/2006/relationships/tags" Target="../tags/tag80.xml"/><Relationship Id="rId92" Type="http://schemas.openxmlformats.org/officeDocument/2006/relationships/tags" Target="../tags/tag101.xml"/><Relationship Id="rId2" Type="http://schemas.openxmlformats.org/officeDocument/2006/relationships/tags" Target="../tags/tag11.xml"/><Relationship Id="rId29" Type="http://schemas.openxmlformats.org/officeDocument/2006/relationships/tags" Target="../tags/tag38.xml"/><Relationship Id="rId24" Type="http://schemas.openxmlformats.org/officeDocument/2006/relationships/tags" Target="../tags/tag33.xml"/><Relationship Id="rId40" Type="http://schemas.openxmlformats.org/officeDocument/2006/relationships/tags" Target="../tags/tag49.xml"/><Relationship Id="rId45" Type="http://schemas.openxmlformats.org/officeDocument/2006/relationships/tags" Target="../tags/tag54.xml"/><Relationship Id="rId66" Type="http://schemas.openxmlformats.org/officeDocument/2006/relationships/tags" Target="../tags/tag75.xml"/><Relationship Id="rId87" Type="http://schemas.openxmlformats.org/officeDocument/2006/relationships/tags" Target="../tags/tag96.xml"/><Relationship Id="rId110" Type="http://schemas.openxmlformats.org/officeDocument/2006/relationships/tags" Target="../tags/tag119.xml"/><Relationship Id="rId115" Type="http://schemas.openxmlformats.org/officeDocument/2006/relationships/tags" Target="../tags/tag124.xml"/><Relationship Id="rId131" Type="http://schemas.openxmlformats.org/officeDocument/2006/relationships/tags" Target="../tags/tag140.xml"/><Relationship Id="rId136" Type="http://schemas.openxmlformats.org/officeDocument/2006/relationships/tags" Target="../tags/tag145.xml"/><Relationship Id="rId61" Type="http://schemas.openxmlformats.org/officeDocument/2006/relationships/tags" Target="../tags/tag70.xml"/><Relationship Id="rId82" Type="http://schemas.openxmlformats.org/officeDocument/2006/relationships/tags" Target="../tags/tag91.xml"/><Relationship Id="rId19" Type="http://schemas.openxmlformats.org/officeDocument/2006/relationships/tags" Target="../tags/tag28.xml"/><Relationship Id="rId14" Type="http://schemas.openxmlformats.org/officeDocument/2006/relationships/tags" Target="../tags/tag23.xml"/><Relationship Id="rId30" Type="http://schemas.openxmlformats.org/officeDocument/2006/relationships/tags" Target="../tags/tag39.xml"/><Relationship Id="rId35" Type="http://schemas.openxmlformats.org/officeDocument/2006/relationships/tags" Target="../tags/tag44.xml"/><Relationship Id="rId56" Type="http://schemas.openxmlformats.org/officeDocument/2006/relationships/tags" Target="../tags/tag65.xml"/><Relationship Id="rId77" Type="http://schemas.openxmlformats.org/officeDocument/2006/relationships/tags" Target="../tags/tag86.xml"/><Relationship Id="rId100" Type="http://schemas.openxmlformats.org/officeDocument/2006/relationships/tags" Target="../tags/tag109.xml"/><Relationship Id="rId105" Type="http://schemas.openxmlformats.org/officeDocument/2006/relationships/tags" Target="../tags/tag114.xml"/><Relationship Id="rId126" Type="http://schemas.openxmlformats.org/officeDocument/2006/relationships/tags" Target="../tags/tag135.xml"/><Relationship Id="rId147" Type="http://schemas.openxmlformats.org/officeDocument/2006/relationships/tags" Target="../tags/tag156.xml"/><Relationship Id="rId8" Type="http://schemas.openxmlformats.org/officeDocument/2006/relationships/tags" Target="../tags/tag17.xml"/><Relationship Id="rId51" Type="http://schemas.openxmlformats.org/officeDocument/2006/relationships/tags" Target="../tags/tag60.xml"/><Relationship Id="rId72" Type="http://schemas.openxmlformats.org/officeDocument/2006/relationships/tags" Target="../tags/tag81.xml"/><Relationship Id="rId93" Type="http://schemas.openxmlformats.org/officeDocument/2006/relationships/tags" Target="../tags/tag102.xml"/><Relationship Id="rId98" Type="http://schemas.openxmlformats.org/officeDocument/2006/relationships/tags" Target="../tags/tag107.xml"/><Relationship Id="rId121" Type="http://schemas.openxmlformats.org/officeDocument/2006/relationships/tags" Target="../tags/tag130.xml"/><Relationship Id="rId142" Type="http://schemas.openxmlformats.org/officeDocument/2006/relationships/tags" Target="../tags/tag151.xml"/><Relationship Id="rId3" Type="http://schemas.openxmlformats.org/officeDocument/2006/relationships/tags" Target="../tags/tag12.xml"/><Relationship Id="rId25" Type="http://schemas.openxmlformats.org/officeDocument/2006/relationships/tags" Target="../tags/tag34.xml"/><Relationship Id="rId46" Type="http://schemas.openxmlformats.org/officeDocument/2006/relationships/tags" Target="../tags/tag55.xml"/><Relationship Id="rId67" Type="http://schemas.openxmlformats.org/officeDocument/2006/relationships/tags" Target="../tags/tag76.xml"/><Relationship Id="rId116" Type="http://schemas.openxmlformats.org/officeDocument/2006/relationships/tags" Target="../tags/tag125.xml"/><Relationship Id="rId137" Type="http://schemas.openxmlformats.org/officeDocument/2006/relationships/tags" Target="../tags/tag146.xml"/><Relationship Id="rId20" Type="http://schemas.openxmlformats.org/officeDocument/2006/relationships/tags" Target="../tags/tag29.xml"/><Relationship Id="rId41" Type="http://schemas.openxmlformats.org/officeDocument/2006/relationships/tags" Target="../tags/tag50.xml"/><Relationship Id="rId62" Type="http://schemas.openxmlformats.org/officeDocument/2006/relationships/tags" Target="../tags/tag71.xml"/><Relationship Id="rId83" Type="http://schemas.openxmlformats.org/officeDocument/2006/relationships/tags" Target="../tags/tag92.xml"/><Relationship Id="rId88" Type="http://schemas.openxmlformats.org/officeDocument/2006/relationships/tags" Target="../tags/tag97.xml"/><Relationship Id="rId111" Type="http://schemas.openxmlformats.org/officeDocument/2006/relationships/tags" Target="../tags/tag120.xml"/><Relationship Id="rId132" Type="http://schemas.openxmlformats.org/officeDocument/2006/relationships/tags" Target="../tags/tag141.xml"/><Relationship Id="rId15" Type="http://schemas.openxmlformats.org/officeDocument/2006/relationships/tags" Target="../tags/tag24.xml"/><Relationship Id="rId36" Type="http://schemas.openxmlformats.org/officeDocument/2006/relationships/tags" Target="../tags/tag45.xml"/><Relationship Id="rId57" Type="http://schemas.openxmlformats.org/officeDocument/2006/relationships/tags" Target="../tags/tag66.xml"/><Relationship Id="rId106" Type="http://schemas.openxmlformats.org/officeDocument/2006/relationships/tags" Target="../tags/tag115.xml"/><Relationship Id="rId127" Type="http://schemas.openxmlformats.org/officeDocument/2006/relationships/tags" Target="../tags/tag136.xml"/><Relationship Id="rId10" Type="http://schemas.openxmlformats.org/officeDocument/2006/relationships/tags" Target="../tags/tag19.xml"/><Relationship Id="rId31" Type="http://schemas.openxmlformats.org/officeDocument/2006/relationships/tags" Target="../tags/tag40.xml"/><Relationship Id="rId52" Type="http://schemas.openxmlformats.org/officeDocument/2006/relationships/tags" Target="../tags/tag61.xml"/><Relationship Id="rId73" Type="http://schemas.openxmlformats.org/officeDocument/2006/relationships/tags" Target="../tags/tag82.xml"/><Relationship Id="rId78" Type="http://schemas.openxmlformats.org/officeDocument/2006/relationships/tags" Target="../tags/tag87.xml"/><Relationship Id="rId94" Type="http://schemas.openxmlformats.org/officeDocument/2006/relationships/tags" Target="../tags/tag103.xml"/><Relationship Id="rId99" Type="http://schemas.openxmlformats.org/officeDocument/2006/relationships/tags" Target="../tags/tag108.xml"/><Relationship Id="rId101" Type="http://schemas.openxmlformats.org/officeDocument/2006/relationships/tags" Target="../tags/tag110.xml"/><Relationship Id="rId122" Type="http://schemas.openxmlformats.org/officeDocument/2006/relationships/tags" Target="../tags/tag131.xml"/><Relationship Id="rId143" Type="http://schemas.openxmlformats.org/officeDocument/2006/relationships/tags" Target="../tags/tag152.xml"/><Relationship Id="rId148" Type="http://schemas.openxmlformats.org/officeDocument/2006/relationships/tags" Target="../tags/tag157.xml"/><Relationship Id="rId4" Type="http://schemas.openxmlformats.org/officeDocument/2006/relationships/tags" Target="../tags/tag13.xml"/><Relationship Id="rId9" Type="http://schemas.openxmlformats.org/officeDocument/2006/relationships/tags" Target="../tags/tag18.xml"/><Relationship Id="rId26" Type="http://schemas.openxmlformats.org/officeDocument/2006/relationships/tags" Target="../tags/tag35.xml"/><Relationship Id="rId47" Type="http://schemas.openxmlformats.org/officeDocument/2006/relationships/tags" Target="../tags/tag56.xml"/><Relationship Id="rId68" Type="http://schemas.openxmlformats.org/officeDocument/2006/relationships/tags" Target="../tags/tag77.xml"/><Relationship Id="rId89" Type="http://schemas.openxmlformats.org/officeDocument/2006/relationships/tags" Target="../tags/tag98.xml"/><Relationship Id="rId112" Type="http://schemas.openxmlformats.org/officeDocument/2006/relationships/tags" Target="../tags/tag121.xml"/><Relationship Id="rId133" Type="http://schemas.openxmlformats.org/officeDocument/2006/relationships/tags" Target="../tags/tag142.xml"/><Relationship Id="rId16" Type="http://schemas.openxmlformats.org/officeDocument/2006/relationships/tags" Target="../tags/tag25.xml"/><Relationship Id="rId37" Type="http://schemas.openxmlformats.org/officeDocument/2006/relationships/tags" Target="../tags/tag46.xml"/><Relationship Id="rId58" Type="http://schemas.openxmlformats.org/officeDocument/2006/relationships/tags" Target="../tags/tag67.xml"/><Relationship Id="rId79" Type="http://schemas.openxmlformats.org/officeDocument/2006/relationships/tags" Target="../tags/tag88.xml"/><Relationship Id="rId102" Type="http://schemas.openxmlformats.org/officeDocument/2006/relationships/tags" Target="../tags/tag111.xml"/><Relationship Id="rId123" Type="http://schemas.openxmlformats.org/officeDocument/2006/relationships/tags" Target="../tags/tag132.xml"/><Relationship Id="rId144" Type="http://schemas.openxmlformats.org/officeDocument/2006/relationships/tags" Target="../tags/tag153.xml"/><Relationship Id="rId90" Type="http://schemas.openxmlformats.org/officeDocument/2006/relationships/tags" Target="../tags/tag9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a:t>Varme-DUG arbejdsprogram</a:t>
            </a:r>
          </a:p>
          <a:p>
            <a:endParaRPr lang="da-DK" sz="1200" dirty="0"/>
          </a:p>
          <a:p>
            <a:r>
              <a:rPr lang="da-DK" sz="1200" dirty="0"/>
              <a:t>Version 1.1</a:t>
            </a:r>
          </a:p>
          <a:p>
            <a:endParaRPr lang="da-DK" dirty="0"/>
          </a:p>
        </p:txBody>
      </p:sp>
    </p:spTree>
    <p:extLst>
      <p:ext uri="{BB962C8B-B14F-4D97-AF65-F5344CB8AC3E}">
        <p14:creationId xmlns:p14="http://schemas.microsoft.com/office/powerpoint/2010/main" val="223102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12. maj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2</a:t>
            </a:fld>
            <a:endParaRPr lang="da-DK" dirty="0"/>
          </a:p>
        </p:txBody>
      </p:sp>
      <p:sp>
        <p:nvSpPr>
          <p:cNvPr id="4" name="Pladsholder til tekst 3"/>
          <p:cNvSpPr>
            <a:spLocks noGrp="1"/>
          </p:cNvSpPr>
          <p:nvPr>
            <p:ph type="body" sz="quarter" idx="21"/>
          </p:nvPr>
        </p:nvSpPr>
        <p:spPr>
          <a:xfrm>
            <a:off x="755576" y="267494"/>
            <a:ext cx="8100000" cy="626801"/>
          </a:xfrm>
        </p:spPr>
        <p:txBody>
          <a:bodyPr/>
          <a:lstStyle/>
          <a:p>
            <a:r>
              <a:rPr lang="da-DK" dirty="0"/>
              <a:t>Varme-</a:t>
            </a:r>
            <a:r>
              <a:rPr lang="da-DK" dirty="0" err="1"/>
              <a:t>DUG’s</a:t>
            </a:r>
            <a:r>
              <a:rPr lang="da-DK" dirty="0"/>
              <a:t> Forord til arbejdsprogram</a:t>
            </a:r>
          </a:p>
          <a:p>
            <a:r>
              <a:rPr lang="da-DK" sz="1500" dirty="0"/>
              <a:t>25. September 2024</a:t>
            </a:r>
            <a:endParaRPr lang="da-DK" sz="1500" strike="sngStrike" dirty="0"/>
          </a:p>
          <a:p>
            <a:endParaRPr lang="da-DK" sz="1500" dirty="0"/>
          </a:p>
        </p:txBody>
      </p:sp>
      <p:sp>
        <p:nvSpPr>
          <p:cNvPr id="5" name="Pladsholder til tekst 4"/>
          <p:cNvSpPr>
            <a:spLocks noGrp="1"/>
          </p:cNvSpPr>
          <p:nvPr>
            <p:ph type="body" sz="quarter" idx="14"/>
          </p:nvPr>
        </p:nvSpPr>
        <p:spPr>
          <a:xfrm>
            <a:off x="215584" y="1174881"/>
            <a:ext cx="8460872" cy="3419999"/>
          </a:xfrm>
        </p:spPr>
        <p:txBody>
          <a:bodyPr/>
          <a:lstStyle/>
          <a:p>
            <a:r>
              <a:rPr lang="da-DK" sz="1100" i="1" dirty="0"/>
              <a:t>Velkommen til Varme-</a:t>
            </a:r>
            <a:r>
              <a:rPr lang="da-DK" sz="1100" i="1" dirty="0" err="1"/>
              <a:t>DataUdviklingsGruppen</a:t>
            </a:r>
            <a:r>
              <a:rPr lang="da-DK" sz="1100" i="1" dirty="0"/>
              <a:t> (DUG)</a:t>
            </a:r>
          </a:p>
          <a:p>
            <a:r>
              <a:rPr lang="da-DK" sz="900" i="1" dirty="0"/>
              <a:t>Den danske digitaliseringsstrategi (2024) udtrykker et behov for øget fokus på ”effektiv grøn omstilling gennem digitale løsninger” ved at sikre ensartet og nem adgang til data fra forsyningssektoren for at understøtte bedre udnyttelse af ressourcer og infrastruktur på tværs af værdikæder og forsyningsarter.</a:t>
            </a:r>
          </a:p>
          <a:p>
            <a:r>
              <a:rPr lang="da-DK" sz="900" i="1" dirty="0"/>
              <a:t>Fjernvarmesektoren har i mange år arbejdet med data og digitalisering, ikke mindst i forhold til afregning af kundernes forbrug, men i høj grad også som virkemiddel til at kunne opretholde en både grøn, sikker og billig fjernvarmeforsyning samt styrke dialogen med kunderne.</a:t>
            </a:r>
          </a:p>
          <a:p>
            <a:r>
              <a:rPr lang="da-DK" sz="900" i="1" dirty="0"/>
              <a:t>Fjernvarmesektoren er meget </a:t>
            </a:r>
            <a:r>
              <a:rPr lang="da-DK" sz="900" i="1" dirty="0" err="1"/>
              <a:t>divers</a:t>
            </a:r>
            <a:r>
              <a:rPr lang="da-DK" sz="900" i="1" dirty="0"/>
              <a:t> med flere end 400 fjernvarmeselskaber i Danmark, som afspejler alt fra de små 1-2 mands organisationer, til store med over 100 ansatte, hvilket giver forskellige muligheder og begrænsninger for at kunne udbrede anvendelsen af digitalisering i de enkelte fjernvarmeselskaber.</a:t>
            </a:r>
          </a:p>
          <a:p>
            <a:r>
              <a:rPr lang="da-DK" sz="900" i="1" dirty="0"/>
              <a:t>Det nationale Forsyningsdigitaliseringsprogram (FDP) giver nu mulighed for at fjernvarmesektoren i Varme-</a:t>
            </a:r>
            <a:r>
              <a:rPr lang="da-DK" sz="900" i="1" dirty="0" err="1"/>
              <a:t>DUG’ens</a:t>
            </a:r>
            <a:r>
              <a:rPr lang="da-DK" sz="900" i="1" dirty="0"/>
              <a:t> arbejdsprogram kan gøre status på digitaliseringen i branchen og få udarbejdet analyser m.m. med henblik på at kunne komme med konkrete anbefalinger til fremtidige digitaliseringsaktiviteter. Anbefalinger som peger på nye muligheder, men også på en effektiv implementering, der tager højde for diversiteten i muligheder og behov, tekniske forhold, sikkerhed og økonomi.</a:t>
            </a:r>
          </a:p>
          <a:p>
            <a:r>
              <a:rPr lang="da-DK" sz="900" i="1" dirty="0"/>
              <a:t>Der vil også være mulighed for at komme med anbefalinger til justering af Varmeforsyningsloven, hvis den ikke har kunnet følge med tiden/digitaliseringen, ligesom der skal udarbejdes konkrete anbefalinger til, hvordan borgere og virksomheder får en ensartet og nem adgang til deres fjernvarmeforbrugsdata på tværs af fjernvarmesektoren.</a:t>
            </a:r>
          </a:p>
          <a:p>
            <a:r>
              <a:rPr lang="da-DK" sz="900" i="1" dirty="0"/>
              <a:t>Der skal være et stort fokus på at stille fjernvarmedata fra hele systemet til rådighed for kunder og anvendere. Vi ved nemlig, at gode data kan bidrage til fx udviklingen af nye innovative produkter og services, øget samarbejde på tværs af hele (energi-)sektoren, effektiviseringer ved optimerede processer og omkostningsreduktioner samt forbedrede kundeløsninger ved at udstille og visualisere varmeforbrugsdata – og alt sammen med henblik på at øge værdiskabelsen på tværs af aktører i hele fjernvarmesektoren. </a:t>
            </a:r>
          </a:p>
          <a:p>
            <a:r>
              <a:rPr lang="da-DK" sz="900" i="1" dirty="0"/>
              <a:t>Arbejdsprogrammet er ambitiøst både omkring leverancer og tid, men også så fleksibelt, at der både kan inkluderes nye leverancer og fokuseres/prioriteres imellem disse, hvilket bl.a. vil være noget der skal diskuteres og besluttes nærmere på det første møde i Varme-</a:t>
            </a:r>
            <a:r>
              <a:rPr lang="da-DK" sz="900" i="1" dirty="0" err="1"/>
              <a:t>DUG’en</a:t>
            </a:r>
            <a:r>
              <a:rPr lang="da-DK" sz="900" i="1" dirty="0"/>
              <a:t>.</a:t>
            </a:r>
          </a:p>
          <a:p>
            <a:r>
              <a:rPr lang="da-DK" sz="900" i="1" dirty="0"/>
              <a:t>Jeg glæder mig til samarbejdet med jer alle på denne vigtige, og ikke bare fjernvarmemæssige, men samfundskritiske agenda.</a:t>
            </a:r>
          </a:p>
          <a:p>
            <a:r>
              <a:rPr lang="da-DK" sz="900" i="1" dirty="0"/>
              <a:t>				Venlig hilsen, </a:t>
            </a:r>
            <a:br>
              <a:rPr lang="da-DK" sz="900" i="1" dirty="0"/>
            </a:br>
            <a:r>
              <a:rPr lang="da-DK" sz="900" i="1" dirty="0"/>
              <a:t>				Gorm Elikofer</a:t>
            </a:r>
          </a:p>
          <a:p>
            <a:endParaRPr lang="da-DK" i="1" dirty="0"/>
          </a:p>
          <a:p>
            <a:endParaRPr lang="da-DK" dirty="0"/>
          </a:p>
        </p:txBody>
      </p:sp>
    </p:spTree>
    <p:extLst>
      <p:ext uri="{BB962C8B-B14F-4D97-AF65-F5344CB8AC3E}">
        <p14:creationId xmlns:p14="http://schemas.microsoft.com/office/powerpoint/2010/main" val="405983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12. maj 2025</a:t>
            </a:fld>
            <a:endParaRPr lang="da-DK" dirty="0"/>
          </a:p>
        </p:txBody>
      </p:sp>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3</a:t>
            </a:fld>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1169686836"/>
              </p:ext>
            </p:extLst>
          </p:nvPr>
        </p:nvGraphicFramePr>
        <p:xfrm>
          <a:off x="251520" y="503741"/>
          <a:ext cx="8489033" cy="4708884"/>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1597883597"/>
                    </a:ext>
                  </a:extLst>
                </a:gridCol>
                <a:gridCol w="576064">
                  <a:extLst>
                    <a:ext uri="{9D8B030D-6E8A-4147-A177-3AD203B41FA5}">
                      <a16:colId xmlns:a16="http://schemas.microsoft.com/office/drawing/2014/main" val="606829951"/>
                    </a:ext>
                  </a:extLst>
                </a:gridCol>
                <a:gridCol w="648072">
                  <a:extLst>
                    <a:ext uri="{9D8B030D-6E8A-4147-A177-3AD203B41FA5}">
                      <a16:colId xmlns:a16="http://schemas.microsoft.com/office/drawing/2014/main" val="3330212803"/>
                    </a:ext>
                  </a:extLst>
                </a:gridCol>
                <a:gridCol w="792088">
                  <a:extLst>
                    <a:ext uri="{9D8B030D-6E8A-4147-A177-3AD203B41FA5}">
                      <a16:colId xmlns:a16="http://schemas.microsoft.com/office/drawing/2014/main" val="2738556525"/>
                    </a:ext>
                  </a:extLst>
                </a:gridCol>
                <a:gridCol w="1080120">
                  <a:extLst>
                    <a:ext uri="{9D8B030D-6E8A-4147-A177-3AD203B41FA5}">
                      <a16:colId xmlns:a16="http://schemas.microsoft.com/office/drawing/2014/main" val="4087329800"/>
                    </a:ext>
                  </a:extLst>
                </a:gridCol>
                <a:gridCol w="792088">
                  <a:extLst>
                    <a:ext uri="{9D8B030D-6E8A-4147-A177-3AD203B41FA5}">
                      <a16:colId xmlns:a16="http://schemas.microsoft.com/office/drawing/2014/main" val="1807219806"/>
                    </a:ext>
                  </a:extLst>
                </a:gridCol>
                <a:gridCol w="576064">
                  <a:extLst>
                    <a:ext uri="{9D8B030D-6E8A-4147-A177-3AD203B41FA5}">
                      <a16:colId xmlns:a16="http://schemas.microsoft.com/office/drawing/2014/main" val="77418318"/>
                    </a:ext>
                  </a:extLst>
                </a:gridCol>
                <a:gridCol w="2152329">
                  <a:extLst>
                    <a:ext uri="{9D8B030D-6E8A-4147-A177-3AD203B41FA5}">
                      <a16:colId xmlns:a16="http://schemas.microsoft.com/office/drawing/2014/main" val="624544613"/>
                    </a:ext>
                  </a:extLst>
                </a:gridCol>
              </a:tblGrid>
              <a:tr h="485818">
                <a:tc>
                  <a:txBody>
                    <a:bodyPr/>
                    <a:lstStyle/>
                    <a:p>
                      <a:r>
                        <a:rPr lang="da-DK" sz="900" dirty="0"/>
                        <a:t>Varme-leverance</a:t>
                      </a:r>
                    </a:p>
                  </a:txBody>
                  <a:tcPr/>
                </a:tc>
                <a:tc>
                  <a:txBody>
                    <a:bodyPr/>
                    <a:lstStyle/>
                    <a:p>
                      <a:r>
                        <a:rPr lang="da-DK" sz="900" dirty="0"/>
                        <a:t>Status</a:t>
                      </a:r>
                      <a:endParaRPr lang="da-DK" sz="900" b="0" dirty="0"/>
                    </a:p>
                  </a:txBody>
                  <a:tcPr/>
                </a:tc>
                <a:tc>
                  <a:txBody>
                    <a:bodyPr/>
                    <a:lstStyle/>
                    <a:p>
                      <a:r>
                        <a:rPr lang="da-DK" sz="900" dirty="0"/>
                        <a:t>Påbegyndes</a:t>
                      </a:r>
                    </a:p>
                  </a:txBody>
                  <a:tcPr/>
                </a:tc>
                <a:tc>
                  <a:txBody>
                    <a:bodyPr/>
                    <a:lstStyle/>
                    <a:p>
                      <a:r>
                        <a:rPr lang="da-DK" sz="900" dirty="0"/>
                        <a:t>Afsluttes</a:t>
                      </a:r>
                    </a:p>
                  </a:txBody>
                  <a:tcPr/>
                </a:tc>
                <a:tc>
                  <a:txBody>
                    <a:bodyPr/>
                    <a:lstStyle/>
                    <a:p>
                      <a:r>
                        <a:rPr lang="da-DK" sz="900" dirty="0"/>
                        <a:t>Ansvarlig aktør (tovholder)</a:t>
                      </a:r>
                    </a:p>
                  </a:txBody>
                  <a:tcPr/>
                </a:tc>
                <a:tc>
                  <a:txBody>
                    <a:bodyPr/>
                    <a:lstStyle/>
                    <a:p>
                      <a:r>
                        <a:rPr lang="da-DK" sz="900" dirty="0"/>
                        <a:t>Arbejdsspor</a:t>
                      </a:r>
                    </a:p>
                  </a:txBody>
                  <a:tcPr/>
                </a:tc>
                <a:tc>
                  <a:txBody>
                    <a:bodyPr/>
                    <a:lstStyle/>
                    <a:p>
                      <a:r>
                        <a:rPr lang="da-DK" sz="900" dirty="0"/>
                        <a:t>Målsætning</a:t>
                      </a:r>
                    </a:p>
                  </a:txBody>
                  <a:tcPr/>
                </a:tc>
                <a:tc>
                  <a:txBody>
                    <a:bodyPr/>
                    <a:lstStyle/>
                    <a:p>
                      <a:r>
                        <a:rPr lang="da-DK" sz="900" dirty="0"/>
                        <a:t>Fremdrift</a:t>
                      </a:r>
                    </a:p>
                  </a:txBody>
                  <a:tcPr/>
                </a:tc>
                <a:extLst>
                  <a:ext uri="{0D108BD9-81ED-4DB2-BD59-A6C34878D82A}">
                    <a16:rowId xmlns:a16="http://schemas.microsoft.com/office/drawing/2014/main" val="3646691106"/>
                  </a:ext>
                </a:extLst>
              </a:tr>
              <a:tr h="826554">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baseline="0" dirty="0">
                          <a:solidFill>
                            <a:schemeClr val="tx1"/>
                          </a:solidFill>
                        </a:rPr>
                        <a:t>1. Redegørelse for regler for oplysning om og rettigheder til fjernvarmeforbrugsdata </a:t>
                      </a:r>
                      <a:endParaRPr lang="da-DK" sz="900" dirty="0">
                        <a:solidFill>
                          <a:schemeClr val="tx1"/>
                        </a:solidFill>
                      </a:endParaRPr>
                    </a:p>
                  </a:txBody>
                  <a:tcPr/>
                </a:tc>
                <a:tc>
                  <a:txBody>
                    <a:bodyPr/>
                    <a:lstStyle/>
                    <a:p>
                      <a:endParaRPr lang="da-DK" sz="900" dirty="0">
                        <a:solidFill>
                          <a:srgbClr val="FF0000"/>
                        </a:solidFill>
                      </a:endParaRPr>
                    </a:p>
                  </a:txBody>
                  <a:tcPr>
                    <a:solidFill>
                      <a:srgbClr val="00B050"/>
                    </a:solidFill>
                  </a:tcPr>
                </a:tc>
                <a:tc>
                  <a:txBody>
                    <a:bodyPr/>
                    <a:lstStyle/>
                    <a:p>
                      <a:r>
                        <a:rPr lang="da-DK" sz="900" dirty="0">
                          <a:solidFill>
                            <a:schemeClr val="tx1"/>
                          </a:solidFill>
                        </a:rPr>
                        <a:t>Q3 2024</a:t>
                      </a:r>
                    </a:p>
                  </a:txBody>
                  <a:tcPr/>
                </a:tc>
                <a:tc>
                  <a:txBody>
                    <a:bodyPr/>
                    <a:lstStyle/>
                    <a:p>
                      <a:r>
                        <a:rPr lang="da-DK" sz="900" dirty="0">
                          <a:solidFill>
                            <a:schemeClr val="tx1"/>
                          </a:solidFill>
                        </a:rPr>
                        <a:t>Q3 2025 (FFD 25/9-2025)</a:t>
                      </a:r>
                    </a:p>
                  </a:txBody>
                  <a:tcPr/>
                </a:tc>
                <a:tc>
                  <a:txBody>
                    <a:bodyPr/>
                    <a:lstStyle/>
                    <a:p>
                      <a:r>
                        <a:rPr lang="da-DK" sz="900" dirty="0">
                          <a:solidFill>
                            <a:schemeClr val="tx1"/>
                          </a:solidFill>
                        </a:rPr>
                        <a:t>Energistyrelsen</a:t>
                      </a:r>
                    </a:p>
                  </a:txBody>
                  <a:tcPr/>
                </a:tc>
                <a:tc>
                  <a:txBody>
                    <a:bodyPr/>
                    <a:lstStyle/>
                    <a:p>
                      <a:r>
                        <a:rPr lang="da-DK" sz="900" dirty="0">
                          <a:solidFill>
                            <a:schemeClr val="tx1"/>
                          </a:solidFill>
                        </a:rPr>
                        <a:t>Intet</a:t>
                      </a:r>
                      <a:r>
                        <a:rPr lang="da-DK" sz="900" baseline="0" dirty="0">
                          <a:solidFill>
                            <a:schemeClr val="tx1"/>
                          </a:solidFill>
                        </a:rPr>
                        <a:t> arbejdsspor</a:t>
                      </a:r>
                      <a:endParaRPr lang="da-DK" sz="900" dirty="0">
                        <a:solidFill>
                          <a:schemeClr val="tx1"/>
                        </a:solidFill>
                      </a:endParaRPr>
                    </a:p>
                  </a:txBody>
                  <a:tcPr/>
                </a:tc>
                <a:tc>
                  <a:txBody>
                    <a:bodyPr/>
                    <a:lstStyle/>
                    <a:p>
                      <a:r>
                        <a:rPr lang="da-DK" sz="900" dirty="0">
                          <a:solidFill>
                            <a:schemeClr val="tx1"/>
                          </a:solidFill>
                        </a:rPr>
                        <a:t>3</a:t>
                      </a:r>
                    </a:p>
                  </a:txBody>
                  <a:tcPr/>
                </a:tc>
                <a:tc>
                  <a:txBody>
                    <a:bodyPr/>
                    <a:lstStyle/>
                    <a:p>
                      <a:r>
                        <a:rPr lang="da-DK" sz="800" dirty="0">
                          <a:solidFill>
                            <a:schemeClr val="tx1"/>
                          </a:solidFill>
                        </a:rPr>
                        <a:t>”Notat om oplysning af data” og ”Notat om måling af data” er</a:t>
                      </a:r>
                      <a:r>
                        <a:rPr lang="da-DK" sz="800" baseline="0" dirty="0">
                          <a:solidFill>
                            <a:schemeClr val="tx1"/>
                          </a:solidFill>
                        </a:rPr>
                        <a:t> </a:t>
                      </a:r>
                      <a:r>
                        <a:rPr lang="da-DK" sz="800" dirty="0">
                          <a:solidFill>
                            <a:schemeClr val="tx1"/>
                          </a:solidFill>
                        </a:rPr>
                        <a:t>udarbejdet</a:t>
                      </a:r>
                      <a:r>
                        <a:rPr lang="da-DK" sz="800" baseline="0" dirty="0">
                          <a:solidFill>
                            <a:schemeClr val="tx1"/>
                          </a:solidFill>
                        </a:rPr>
                        <a:t> og godkendt af </a:t>
                      </a:r>
                      <a:r>
                        <a:rPr lang="da-DK" sz="800" baseline="0" dirty="0" err="1">
                          <a:solidFill>
                            <a:schemeClr val="tx1"/>
                          </a:solidFill>
                        </a:rPr>
                        <a:t>DUG’en</a:t>
                      </a:r>
                      <a:r>
                        <a:rPr lang="da-DK" sz="800" baseline="0" dirty="0">
                          <a:solidFill>
                            <a:schemeClr val="tx1"/>
                          </a:solidFill>
                        </a:rPr>
                        <a:t>. </a:t>
                      </a:r>
                      <a:r>
                        <a:rPr lang="da-DK" sz="800" dirty="0">
                          <a:solidFill>
                            <a:schemeClr val="tx1"/>
                          </a:solidFill>
                        </a:rPr>
                        <a:t>Udarbejdelse</a:t>
                      </a:r>
                      <a:r>
                        <a:rPr lang="da-DK" sz="800" baseline="0" dirty="0">
                          <a:solidFill>
                            <a:schemeClr val="tx1"/>
                          </a:solidFill>
                        </a:rPr>
                        <a:t> af </a:t>
                      </a:r>
                      <a:r>
                        <a:rPr lang="da-DK" sz="800" dirty="0">
                          <a:solidFill>
                            <a:schemeClr val="tx1"/>
                          </a:solidFill>
                        </a:rPr>
                        <a:t>”Notat om ret til brug af egen data” håndteres af Energistyrelsen, så notatet kan drøftes på møde i </a:t>
                      </a:r>
                      <a:r>
                        <a:rPr lang="da-DK" sz="800" dirty="0" err="1">
                          <a:solidFill>
                            <a:schemeClr val="tx1"/>
                          </a:solidFill>
                        </a:rPr>
                        <a:t>varme-DUG’en</a:t>
                      </a:r>
                      <a:r>
                        <a:rPr lang="da-DK" sz="800" dirty="0">
                          <a:solidFill>
                            <a:schemeClr val="tx1"/>
                          </a:solidFill>
                        </a:rPr>
                        <a:t> 29/8</a:t>
                      </a:r>
                      <a:r>
                        <a:rPr lang="da-DK" sz="800" baseline="0" dirty="0">
                          <a:solidFill>
                            <a:schemeClr val="tx1"/>
                          </a:solidFill>
                        </a:rPr>
                        <a:t>. </a:t>
                      </a:r>
                      <a:endParaRPr lang="da-DK" sz="800" dirty="0">
                        <a:solidFill>
                          <a:schemeClr val="tx1"/>
                        </a:solidFill>
                      </a:endParaRPr>
                    </a:p>
                  </a:txBody>
                  <a:tcPr/>
                </a:tc>
                <a:extLst>
                  <a:ext uri="{0D108BD9-81ED-4DB2-BD59-A6C34878D82A}">
                    <a16:rowId xmlns:a16="http://schemas.microsoft.com/office/drawing/2014/main" val="1164482757"/>
                  </a:ext>
                </a:extLst>
              </a:tr>
              <a:tr h="881912">
                <a:tc>
                  <a:txBody>
                    <a:bodyPr/>
                    <a:lstStyle/>
                    <a:p>
                      <a:r>
                        <a:rPr lang="da-DK" sz="900" baseline="0" dirty="0">
                          <a:solidFill>
                            <a:schemeClr val="tx1"/>
                          </a:solidFill>
                        </a:rPr>
                        <a:t>2. Redegørelse for regler for fjernvarmeselskabers finansiering af data- og digitaliseringsaktiviteter</a:t>
                      </a:r>
                      <a:endParaRPr lang="da-DK" sz="900" dirty="0">
                        <a:solidFill>
                          <a:schemeClr val="tx1"/>
                        </a:solidFill>
                      </a:endParaRPr>
                    </a:p>
                  </a:txBody>
                  <a:tcPr/>
                </a:tc>
                <a:tc>
                  <a:txBody>
                    <a:bodyPr/>
                    <a:lstStyle/>
                    <a:p>
                      <a:endParaRPr lang="da-DK" sz="900" dirty="0">
                        <a:solidFill>
                          <a:schemeClr val="tx1"/>
                        </a:solidFill>
                      </a:endParaRPr>
                    </a:p>
                  </a:txBody>
                  <a:tcPr>
                    <a:solidFill>
                      <a:srgbClr val="FFC00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Q3 2024</a:t>
                      </a:r>
                    </a:p>
                    <a:p>
                      <a:endParaRPr lang="da-DK" sz="900" dirty="0">
                        <a:solidFill>
                          <a:schemeClr val="tx1"/>
                        </a:solidFill>
                      </a:endParaRPr>
                    </a:p>
                  </a:txBody>
                  <a:tcPr/>
                </a:tc>
                <a:tc>
                  <a:txBody>
                    <a:bodyPr/>
                    <a:lstStyle/>
                    <a:p>
                      <a:r>
                        <a:rPr lang="da-DK" sz="900" dirty="0">
                          <a:solidFill>
                            <a:schemeClr val="tx1"/>
                          </a:solidFill>
                        </a:rPr>
                        <a:t>Q2 2025 (FFD 25/9-2025)</a:t>
                      </a:r>
                    </a:p>
                  </a:txBody>
                  <a:tcPr/>
                </a:tc>
                <a:tc>
                  <a:txBody>
                    <a:bodyPr/>
                    <a:lstStyle/>
                    <a:p>
                      <a:r>
                        <a:rPr lang="da-DK" sz="900" dirty="0">
                          <a:solidFill>
                            <a:schemeClr val="tx1"/>
                          </a:solidFill>
                        </a:rPr>
                        <a:t>Energistyrelsen</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Intet</a:t>
                      </a:r>
                      <a:r>
                        <a:rPr lang="da-DK" sz="900" baseline="0" dirty="0">
                          <a:solidFill>
                            <a:schemeClr val="tx1"/>
                          </a:solidFill>
                        </a:rPr>
                        <a:t> arbejdsspor</a:t>
                      </a:r>
                      <a:endParaRPr lang="da-DK" sz="900" dirty="0">
                        <a:solidFill>
                          <a:schemeClr val="tx1"/>
                        </a:solidFill>
                      </a:endParaRPr>
                    </a:p>
                    <a:p>
                      <a:endParaRPr lang="da-DK" sz="900" dirty="0">
                        <a:solidFill>
                          <a:schemeClr val="tx1"/>
                        </a:solidFill>
                      </a:endParaRPr>
                    </a:p>
                  </a:txBody>
                  <a:tcPr/>
                </a:tc>
                <a:tc>
                  <a:txBody>
                    <a:bodyPr/>
                    <a:lstStyle/>
                    <a:p>
                      <a:r>
                        <a:rPr lang="da-DK" sz="900" dirty="0">
                          <a:solidFill>
                            <a:schemeClr val="tx1"/>
                          </a:solidFill>
                        </a:rPr>
                        <a:t>3</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solidFill>
                            <a:schemeClr val="tx1"/>
                          </a:solidFill>
                        </a:rPr>
                        <a:t>Der</a:t>
                      </a:r>
                      <a:r>
                        <a:rPr lang="da-DK" sz="800" baseline="0" dirty="0">
                          <a:solidFill>
                            <a:schemeClr val="tx1"/>
                          </a:solidFill>
                        </a:rPr>
                        <a:t> er udarbejdet udkast til ”</a:t>
                      </a:r>
                      <a:r>
                        <a:rPr lang="da-DK" sz="800" dirty="0">
                          <a:solidFill>
                            <a:schemeClr val="tx1"/>
                          </a:solidFill>
                        </a:rPr>
                        <a:t>Notat om regler for varmeforsyningsvirksomheders muligheder for at finansiere data- og digitaliseringstiltag</a:t>
                      </a:r>
                      <a:r>
                        <a:rPr lang="da-DK" sz="800" baseline="0" dirty="0">
                          <a:solidFill>
                            <a:schemeClr val="tx1"/>
                          </a:solidFill>
                        </a:rPr>
                        <a:t>”. Notat blev drøftet på møde i </a:t>
                      </a:r>
                      <a:r>
                        <a:rPr lang="da-DK" sz="800" baseline="0" dirty="0" err="1">
                          <a:solidFill>
                            <a:schemeClr val="tx1"/>
                          </a:solidFill>
                        </a:rPr>
                        <a:t>varme-DUG’en</a:t>
                      </a:r>
                      <a:r>
                        <a:rPr lang="da-DK" sz="800" baseline="0" dirty="0">
                          <a:solidFill>
                            <a:schemeClr val="tx1"/>
                          </a:solidFill>
                        </a:rPr>
                        <a:t> 23/4, hvorefter det genbesøges af Energistyrelsen, mhp. forelæggelse for FFD 25/9. Det er ikke afklaret om notat kan blive godkendt i Q2, derfor er status sat til gul. </a:t>
                      </a:r>
                      <a:endParaRPr lang="da-DK" sz="800" dirty="0">
                        <a:solidFill>
                          <a:schemeClr val="tx1"/>
                        </a:solidFill>
                      </a:endParaRPr>
                    </a:p>
                  </a:txBody>
                  <a:tcPr/>
                </a:tc>
                <a:extLst>
                  <a:ext uri="{0D108BD9-81ED-4DB2-BD59-A6C34878D82A}">
                    <a16:rowId xmlns:a16="http://schemas.microsoft.com/office/drawing/2014/main" val="1663565517"/>
                  </a:ext>
                </a:extLst>
              </a:tr>
              <a:tr h="1237522">
                <a:tc>
                  <a:txBody>
                    <a:bodyPr/>
                    <a:lstStyle/>
                    <a:p>
                      <a:r>
                        <a:rPr lang="da-DK" sz="900" dirty="0">
                          <a:solidFill>
                            <a:schemeClr val="tx1"/>
                          </a:solidFill>
                        </a:rPr>
                        <a:t>3. Anbefaling om nemmere og ensartet adgang til fjernvarmeforbrugsdata </a:t>
                      </a:r>
                    </a:p>
                  </a:txBody>
                  <a:tcPr/>
                </a:tc>
                <a:tc>
                  <a:txBody>
                    <a:bodyPr/>
                    <a:lstStyle/>
                    <a:p>
                      <a:endParaRPr lang="da-DK" sz="900" dirty="0">
                        <a:solidFill>
                          <a:schemeClr val="tx1"/>
                        </a:solidFill>
                      </a:endParaRPr>
                    </a:p>
                  </a:txBody>
                  <a:tcPr>
                    <a:solidFill>
                      <a:srgbClr val="00B050"/>
                    </a:solidFill>
                  </a:tcPr>
                </a:tc>
                <a:tc>
                  <a:txBody>
                    <a:bodyPr/>
                    <a:lstStyle/>
                    <a:p>
                      <a:r>
                        <a:rPr lang="da-DK" sz="900" dirty="0">
                          <a:solidFill>
                            <a:schemeClr val="tx1"/>
                          </a:solidFill>
                        </a:rPr>
                        <a:t>Q3 2024</a:t>
                      </a:r>
                    </a:p>
                  </a:txBody>
                  <a:tcPr/>
                </a:tc>
                <a:tc>
                  <a:txBody>
                    <a:bodyPr/>
                    <a:lstStyle/>
                    <a:p>
                      <a:r>
                        <a:rPr lang="da-DK" sz="900" dirty="0">
                          <a:solidFill>
                            <a:schemeClr val="tx1"/>
                          </a:solidFill>
                        </a:rPr>
                        <a:t>Q2</a:t>
                      </a:r>
                    </a:p>
                    <a:p>
                      <a:r>
                        <a:rPr lang="da-DK" sz="900" baseline="0" dirty="0">
                          <a:solidFill>
                            <a:schemeClr val="tx1"/>
                          </a:solidFill>
                        </a:rPr>
                        <a:t>2025</a:t>
                      </a:r>
                    </a:p>
                    <a:p>
                      <a:r>
                        <a:rPr lang="da-DK" sz="900" baseline="0" dirty="0">
                          <a:solidFill>
                            <a:schemeClr val="tx1"/>
                          </a:solidFill>
                        </a:rPr>
                        <a:t>(FFD 25/9-2025)</a:t>
                      </a:r>
                      <a:endParaRPr lang="da-DK" sz="900" dirty="0">
                        <a:solidFill>
                          <a:schemeClr val="tx1"/>
                        </a:solidFill>
                      </a:endParaRPr>
                    </a:p>
                  </a:txBody>
                  <a:tcPr/>
                </a:tc>
                <a:tc>
                  <a:txBody>
                    <a:bodyPr/>
                    <a:lstStyle/>
                    <a:p>
                      <a:r>
                        <a:rPr lang="da-DK" sz="900" dirty="0">
                          <a:solidFill>
                            <a:schemeClr val="tx1"/>
                          </a:solidFill>
                        </a:rPr>
                        <a:t>HOFOR/Dansk Fjernvarme jf.</a:t>
                      </a:r>
                      <a:r>
                        <a:rPr lang="da-DK" sz="900" baseline="0" dirty="0">
                          <a:solidFill>
                            <a:schemeClr val="tx1"/>
                          </a:solidFill>
                        </a:rPr>
                        <a:t> delleverance 3.1 (as-is) </a:t>
                      </a:r>
                    </a:p>
                    <a:p>
                      <a:r>
                        <a:rPr lang="da-DK" sz="900" baseline="0" dirty="0">
                          <a:solidFill>
                            <a:schemeClr val="tx1"/>
                          </a:solidFill>
                        </a:rPr>
                        <a:t>Morten Dysted Dahl (Energidata) jf. delleverance 3.2 (</a:t>
                      </a:r>
                      <a:r>
                        <a:rPr lang="da-DK" sz="900" baseline="0" dirty="0" err="1">
                          <a:solidFill>
                            <a:schemeClr val="tx1"/>
                          </a:solidFill>
                        </a:rPr>
                        <a:t>use</a:t>
                      </a:r>
                      <a:r>
                        <a:rPr lang="da-DK" sz="900" baseline="0" dirty="0">
                          <a:solidFill>
                            <a:schemeClr val="tx1"/>
                          </a:solidFill>
                        </a:rPr>
                        <a:t> cases og gevinster)</a:t>
                      </a:r>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Arbejdsspor vedr. dataadgang</a:t>
                      </a:r>
                    </a:p>
                  </a:txBody>
                  <a:tcPr/>
                </a:tc>
                <a:tc>
                  <a:txBody>
                    <a:bodyPr/>
                    <a:lstStyle/>
                    <a:p>
                      <a:r>
                        <a:rPr lang="da-DK" sz="900" dirty="0">
                          <a:solidFill>
                            <a:schemeClr val="tx1"/>
                          </a:solidFill>
                        </a:rPr>
                        <a:t>6,</a:t>
                      </a:r>
                      <a:r>
                        <a:rPr lang="da-DK" sz="900" baseline="0" dirty="0">
                          <a:solidFill>
                            <a:schemeClr val="tx1"/>
                          </a:solidFill>
                        </a:rPr>
                        <a:t> 7</a:t>
                      </a:r>
                      <a:endParaRPr lang="da-DK" sz="900" dirty="0">
                        <a:solidFill>
                          <a:schemeClr val="tx1"/>
                        </a:solidFill>
                      </a:endParaRPr>
                    </a:p>
                  </a:txBody>
                  <a:tcPr/>
                </a:tc>
                <a:tc>
                  <a:txBody>
                    <a:bodyPr/>
                    <a:lstStyle/>
                    <a:p>
                      <a:r>
                        <a:rPr lang="da-DK" sz="800" dirty="0">
                          <a:solidFill>
                            <a:schemeClr val="tx1"/>
                          </a:solidFill>
                        </a:rPr>
                        <a:t>I arbejdssporet arbejdes der med udkast til anbefaling for nemmere og ensartet adgang til fjernvarmeforbrugsdata, bl.a. med fokus på datatyper, dataformat, adgang til data og indfasning.</a:t>
                      </a:r>
                    </a:p>
                    <a:p>
                      <a:r>
                        <a:rPr lang="da-DK" sz="800" dirty="0">
                          <a:solidFill>
                            <a:schemeClr val="tx1"/>
                          </a:solidFill>
                        </a:rPr>
                        <a:t>I samarbejdet med EUDP-projektet </a:t>
                      </a:r>
                      <a:r>
                        <a:rPr lang="da-DK" sz="800" dirty="0" err="1">
                          <a:solidFill>
                            <a:schemeClr val="tx1"/>
                          </a:solidFill>
                        </a:rPr>
                        <a:t>HeatSync</a:t>
                      </a:r>
                      <a:r>
                        <a:rPr lang="da-DK" sz="800" dirty="0">
                          <a:solidFill>
                            <a:schemeClr val="tx1"/>
                          </a:solidFill>
                        </a:rPr>
                        <a:t>, der udvikler en datamodel for fjernvarmeforbrugsdata, er der ved at blive etableret en </a:t>
                      </a:r>
                      <a:r>
                        <a:rPr lang="da-DK" sz="800" dirty="0" err="1">
                          <a:solidFill>
                            <a:schemeClr val="tx1"/>
                          </a:solidFill>
                        </a:rPr>
                        <a:t>review</a:t>
                      </a:r>
                      <a:r>
                        <a:rPr lang="da-DK" sz="800" dirty="0">
                          <a:solidFill>
                            <a:schemeClr val="tx1"/>
                          </a:solidFill>
                        </a:rPr>
                        <a:t>-proces for datamodellen.  </a:t>
                      </a:r>
                    </a:p>
                  </a:txBody>
                  <a:tcPr/>
                </a:tc>
                <a:extLst>
                  <a:ext uri="{0D108BD9-81ED-4DB2-BD59-A6C34878D82A}">
                    <a16:rowId xmlns:a16="http://schemas.microsoft.com/office/drawing/2014/main" val="2923198947"/>
                  </a:ext>
                </a:extLst>
              </a:tr>
              <a:tr h="881912">
                <a:tc>
                  <a:txBody>
                    <a:bodyPr/>
                    <a:lstStyle/>
                    <a:p>
                      <a:r>
                        <a:rPr lang="da-DK" sz="900" dirty="0">
                          <a:solidFill>
                            <a:schemeClr val="tx1"/>
                          </a:solidFill>
                        </a:rPr>
                        <a:t>4. Anbefaling af digitaliseringstiltag til fremme af effektivitet i fjernvarmeselskaber</a:t>
                      </a:r>
                    </a:p>
                  </a:txBody>
                  <a:tcPr/>
                </a:tc>
                <a:tc>
                  <a:txBody>
                    <a:bodyPr/>
                    <a:lstStyle/>
                    <a:p>
                      <a:endParaRPr lang="da-DK" sz="900" dirty="0">
                        <a:solidFill>
                          <a:schemeClr val="tx1"/>
                        </a:solidFill>
                      </a:endParaRPr>
                    </a:p>
                  </a:txBody>
                  <a:tcPr>
                    <a:solidFill>
                      <a:schemeClr val="bg1">
                        <a:lumMod val="85000"/>
                      </a:schemeClr>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a:t>
                      </a:r>
                    </a:p>
                    <a:p>
                      <a:endParaRPr lang="da-DK" sz="900" dirty="0">
                        <a:solidFill>
                          <a:schemeClr val="tx1"/>
                        </a:solidFill>
                      </a:endParaRPr>
                    </a:p>
                  </a:txBody>
                  <a:tcPr/>
                </a:tc>
                <a:tc>
                  <a:txBody>
                    <a:bodyPr/>
                    <a:lstStyle/>
                    <a:p>
                      <a:r>
                        <a:rPr lang="da-DK" sz="900" dirty="0">
                          <a:solidFill>
                            <a:schemeClr val="tx1"/>
                          </a:solidFill>
                        </a:rPr>
                        <a:t>- </a:t>
                      </a:r>
                    </a:p>
                  </a:txBody>
                  <a:tcPr/>
                </a:tc>
                <a:tc>
                  <a:txBody>
                    <a:bodyPr/>
                    <a:lstStyle/>
                    <a:p>
                      <a:endParaRPr lang="da-DK" sz="900" dirty="0">
                        <a:solidFill>
                          <a:schemeClr val="tx1"/>
                        </a:solidFill>
                      </a:endParaRPr>
                    </a:p>
                  </a:txBody>
                  <a:tcPr/>
                </a:tc>
                <a:tc>
                  <a:txBody>
                    <a:bodyPr/>
                    <a:lstStyle/>
                    <a:p>
                      <a:r>
                        <a:rPr lang="da-DK" sz="900" dirty="0">
                          <a:solidFill>
                            <a:schemeClr val="tx1"/>
                          </a:solidFill>
                        </a:rPr>
                        <a:t>Arbejdsspor vedr. effektiv</a:t>
                      </a:r>
                      <a:r>
                        <a:rPr lang="da-DK" sz="900" baseline="0" dirty="0">
                          <a:solidFill>
                            <a:schemeClr val="tx1"/>
                          </a:solidFill>
                        </a:rPr>
                        <a:t> drift</a:t>
                      </a:r>
                      <a:endParaRPr lang="da-DK" sz="900" dirty="0">
                        <a:solidFill>
                          <a:schemeClr val="tx1"/>
                        </a:solidFill>
                      </a:endParaRPr>
                    </a:p>
                  </a:txBody>
                  <a:tcPr/>
                </a:tc>
                <a:tc>
                  <a:txBody>
                    <a:bodyPr/>
                    <a:lstStyle/>
                    <a:p>
                      <a:r>
                        <a:rPr lang="da-DK" sz="900" dirty="0">
                          <a:solidFill>
                            <a:schemeClr val="tx1"/>
                          </a:solidFill>
                        </a:rPr>
                        <a:t>4</a:t>
                      </a:r>
                    </a:p>
                  </a:txBody>
                  <a:tcPr/>
                </a:tc>
                <a:tc>
                  <a:txBody>
                    <a:bodyPr/>
                    <a:lstStyle/>
                    <a:p>
                      <a:r>
                        <a:rPr lang="da-DK" sz="800" kern="1200" dirty="0">
                          <a:solidFill>
                            <a:schemeClr val="tx1"/>
                          </a:solidFill>
                          <a:latin typeface="+mn-lt"/>
                          <a:ea typeface="+mn-ea"/>
                          <a:cs typeface="+mn-cs"/>
                        </a:rPr>
                        <a:t>På møde i </a:t>
                      </a:r>
                      <a:r>
                        <a:rPr lang="da-DK" sz="800" kern="1200" dirty="0" err="1">
                          <a:solidFill>
                            <a:schemeClr val="tx1"/>
                          </a:solidFill>
                          <a:latin typeface="+mn-lt"/>
                          <a:ea typeface="+mn-ea"/>
                          <a:cs typeface="+mn-cs"/>
                        </a:rPr>
                        <a:t>DUG’en</a:t>
                      </a:r>
                      <a:r>
                        <a:rPr lang="da-DK" sz="800" kern="1200" dirty="0">
                          <a:solidFill>
                            <a:schemeClr val="tx1"/>
                          </a:solidFill>
                          <a:latin typeface="+mn-lt"/>
                          <a:ea typeface="+mn-ea"/>
                          <a:cs typeface="+mn-cs"/>
                        </a:rPr>
                        <a:t> d. 23/4 blev prioritering af leverancerne 4-9 drøftet mhp. at revidere tidsplanen. Der træffes endelig beslutning på møde i </a:t>
                      </a:r>
                      <a:r>
                        <a:rPr lang="da-DK" sz="800" kern="1200" dirty="0" err="1">
                          <a:solidFill>
                            <a:schemeClr val="tx1"/>
                          </a:solidFill>
                          <a:latin typeface="+mn-lt"/>
                          <a:ea typeface="+mn-ea"/>
                          <a:cs typeface="+mn-cs"/>
                        </a:rPr>
                        <a:t>DUG’en</a:t>
                      </a:r>
                      <a:r>
                        <a:rPr lang="da-DK" sz="800" kern="1200" dirty="0">
                          <a:solidFill>
                            <a:schemeClr val="tx1"/>
                          </a:solidFill>
                          <a:latin typeface="+mn-lt"/>
                          <a:ea typeface="+mn-ea"/>
                          <a:cs typeface="+mn-cs"/>
                        </a:rPr>
                        <a:t> 29/8. </a:t>
                      </a:r>
                      <a:endParaRPr lang="da-DK" sz="800" kern="1200" dirty="0">
                        <a:solidFill>
                          <a:srgbClr val="FF0000"/>
                        </a:solidFill>
                        <a:latin typeface="+mn-lt"/>
                        <a:ea typeface="+mn-ea"/>
                        <a:cs typeface="+mn-cs"/>
                      </a:endParaRPr>
                    </a:p>
                  </a:txBody>
                  <a:tcPr/>
                </a:tc>
                <a:extLst>
                  <a:ext uri="{0D108BD9-81ED-4DB2-BD59-A6C34878D82A}">
                    <a16:rowId xmlns:a16="http://schemas.microsoft.com/office/drawing/2014/main" val="4121530979"/>
                  </a:ext>
                </a:extLst>
              </a:tr>
            </a:tbl>
          </a:graphicData>
        </a:graphic>
      </p:graphicFrame>
      <p:sp>
        <p:nvSpPr>
          <p:cNvPr id="15" name="Ellipse 14"/>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Ellipse 15"/>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Ellipse 16"/>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Tekstfelt 17"/>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9" name="Tekstfelt 18"/>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20" name="Tekstfelt 19"/>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21" name="Ellipse 20"/>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Tekstfelt 21"/>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spTree>
    <p:extLst>
      <p:ext uri="{BB962C8B-B14F-4D97-AF65-F5344CB8AC3E}">
        <p14:creationId xmlns:p14="http://schemas.microsoft.com/office/powerpoint/2010/main" val="176253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12. maj 2025</a:t>
            </a:fld>
            <a:endParaRPr lang="da-DK" dirty="0"/>
          </a:p>
        </p:txBody>
      </p:sp>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4</a:t>
            </a:fld>
            <a:endParaRPr lang="da-DK" dirty="0"/>
          </a:p>
        </p:txBody>
      </p:sp>
      <p:sp>
        <p:nvSpPr>
          <p:cNvPr id="15" name="Ellipse 14"/>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Ellipse 15"/>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Ellipse 16"/>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Tekstfelt 17"/>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9" name="Tekstfelt 18"/>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20" name="Tekstfelt 19"/>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21" name="Ellipse 20"/>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Tekstfelt 21"/>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graphicFrame>
        <p:nvGraphicFramePr>
          <p:cNvPr id="13" name="Tabel 12"/>
          <p:cNvGraphicFramePr>
            <a:graphicFrameLocks noGrp="1"/>
          </p:cNvGraphicFramePr>
          <p:nvPr>
            <p:extLst>
              <p:ext uri="{D42A27DB-BD31-4B8C-83A1-F6EECF244321}">
                <p14:modId xmlns:p14="http://schemas.microsoft.com/office/powerpoint/2010/main" val="3999691286"/>
              </p:ext>
            </p:extLst>
          </p:nvPr>
        </p:nvGraphicFramePr>
        <p:xfrm>
          <a:off x="251520" y="542418"/>
          <a:ext cx="8496945" cy="313707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1597883597"/>
                    </a:ext>
                  </a:extLst>
                </a:gridCol>
                <a:gridCol w="793139">
                  <a:extLst>
                    <a:ext uri="{9D8B030D-6E8A-4147-A177-3AD203B41FA5}">
                      <a16:colId xmlns:a16="http://schemas.microsoft.com/office/drawing/2014/main" val="606829951"/>
                    </a:ext>
                  </a:extLst>
                </a:gridCol>
                <a:gridCol w="647021">
                  <a:extLst>
                    <a:ext uri="{9D8B030D-6E8A-4147-A177-3AD203B41FA5}">
                      <a16:colId xmlns:a16="http://schemas.microsoft.com/office/drawing/2014/main" val="87302883"/>
                    </a:ext>
                  </a:extLst>
                </a:gridCol>
                <a:gridCol w="576064">
                  <a:extLst>
                    <a:ext uri="{9D8B030D-6E8A-4147-A177-3AD203B41FA5}">
                      <a16:colId xmlns:a16="http://schemas.microsoft.com/office/drawing/2014/main" val="2738556525"/>
                    </a:ext>
                  </a:extLst>
                </a:gridCol>
                <a:gridCol w="864096">
                  <a:extLst>
                    <a:ext uri="{9D8B030D-6E8A-4147-A177-3AD203B41FA5}">
                      <a16:colId xmlns:a16="http://schemas.microsoft.com/office/drawing/2014/main" val="4087329800"/>
                    </a:ext>
                  </a:extLst>
                </a:gridCol>
                <a:gridCol w="1080120">
                  <a:extLst>
                    <a:ext uri="{9D8B030D-6E8A-4147-A177-3AD203B41FA5}">
                      <a16:colId xmlns:a16="http://schemas.microsoft.com/office/drawing/2014/main" val="1807219806"/>
                    </a:ext>
                  </a:extLst>
                </a:gridCol>
                <a:gridCol w="720080">
                  <a:extLst>
                    <a:ext uri="{9D8B030D-6E8A-4147-A177-3AD203B41FA5}">
                      <a16:colId xmlns:a16="http://schemas.microsoft.com/office/drawing/2014/main" val="77418318"/>
                    </a:ext>
                  </a:extLst>
                </a:gridCol>
                <a:gridCol w="2016225">
                  <a:extLst>
                    <a:ext uri="{9D8B030D-6E8A-4147-A177-3AD203B41FA5}">
                      <a16:colId xmlns:a16="http://schemas.microsoft.com/office/drawing/2014/main" val="624544613"/>
                    </a:ext>
                  </a:extLst>
                </a:gridCol>
              </a:tblGrid>
              <a:tr h="488248">
                <a:tc>
                  <a:txBody>
                    <a:bodyPr/>
                    <a:lstStyle/>
                    <a:p>
                      <a:r>
                        <a:rPr lang="da-DK" sz="900" dirty="0">
                          <a:solidFill>
                            <a:schemeClr val="bg1"/>
                          </a:solidFill>
                        </a:rPr>
                        <a:t>Varme-leverance</a:t>
                      </a:r>
                    </a:p>
                  </a:txBody>
                  <a:tcPr/>
                </a:tc>
                <a:tc>
                  <a:txBody>
                    <a:bodyPr/>
                    <a:lstStyle/>
                    <a:p>
                      <a:r>
                        <a:rPr lang="da-DK" sz="900">
                          <a:solidFill>
                            <a:schemeClr val="bg1"/>
                          </a:solidFill>
                        </a:rPr>
                        <a:t>Status</a:t>
                      </a:r>
                      <a:endParaRPr lang="da-DK" sz="900" b="0" dirty="0">
                        <a:solidFill>
                          <a:schemeClr val="bg1"/>
                        </a:solidFill>
                      </a:endParaRPr>
                    </a:p>
                  </a:txBody>
                  <a:tcPr/>
                </a:tc>
                <a:tc>
                  <a:txBody>
                    <a:bodyPr/>
                    <a:lstStyle/>
                    <a:p>
                      <a:r>
                        <a:rPr lang="da-DK" sz="900">
                          <a:solidFill>
                            <a:schemeClr val="bg1"/>
                          </a:solidFill>
                        </a:rPr>
                        <a:t>Påbegyndes</a:t>
                      </a:r>
                      <a:endParaRPr lang="da-DK" sz="900" dirty="0">
                        <a:solidFill>
                          <a:schemeClr val="bg1"/>
                        </a:solidFill>
                      </a:endParaRPr>
                    </a:p>
                  </a:txBody>
                  <a:tcPr/>
                </a:tc>
                <a:tc>
                  <a:txBody>
                    <a:bodyPr/>
                    <a:lstStyle/>
                    <a:p>
                      <a:r>
                        <a:rPr lang="da-DK" sz="900">
                          <a:solidFill>
                            <a:schemeClr val="bg1"/>
                          </a:solidFill>
                        </a:rPr>
                        <a:t>Afsluttes</a:t>
                      </a:r>
                      <a:endParaRPr lang="da-DK" sz="900" dirty="0">
                        <a:solidFill>
                          <a:schemeClr val="bg1"/>
                        </a:solidFill>
                      </a:endParaRPr>
                    </a:p>
                  </a:txBody>
                  <a:tcPr/>
                </a:tc>
                <a:tc>
                  <a:txBody>
                    <a:bodyPr/>
                    <a:lstStyle/>
                    <a:p>
                      <a:r>
                        <a:rPr lang="da-DK" sz="900">
                          <a:solidFill>
                            <a:schemeClr val="bg1"/>
                          </a:solidFill>
                        </a:rPr>
                        <a:t>Ansvarlig aktør (tovholder)</a:t>
                      </a:r>
                      <a:endParaRPr lang="da-DK" sz="900" dirty="0">
                        <a:solidFill>
                          <a:schemeClr val="bg1"/>
                        </a:solidFill>
                      </a:endParaRPr>
                    </a:p>
                  </a:txBody>
                  <a:tcPr/>
                </a:tc>
                <a:tc>
                  <a:txBody>
                    <a:bodyPr/>
                    <a:lstStyle/>
                    <a:p>
                      <a:r>
                        <a:rPr lang="da-DK" sz="900">
                          <a:solidFill>
                            <a:schemeClr val="bg1"/>
                          </a:solidFill>
                        </a:rPr>
                        <a:t>Arbejdsspor</a:t>
                      </a:r>
                      <a:endParaRPr lang="da-DK" sz="900" dirty="0">
                        <a:solidFill>
                          <a:schemeClr val="bg1"/>
                        </a:solidFill>
                      </a:endParaRPr>
                    </a:p>
                  </a:txBody>
                  <a:tcPr/>
                </a:tc>
                <a:tc>
                  <a:txBody>
                    <a:bodyPr/>
                    <a:lstStyle/>
                    <a:p>
                      <a:r>
                        <a:rPr lang="da-DK" sz="900">
                          <a:solidFill>
                            <a:schemeClr val="bg1"/>
                          </a:solidFill>
                        </a:rPr>
                        <a:t>Målsætning</a:t>
                      </a:r>
                      <a:endParaRPr lang="da-DK" sz="900" dirty="0">
                        <a:solidFill>
                          <a:schemeClr val="bg1"/>
                        </a:solidFill>
                      </a:endParaRPr>
                    </a:p>
                  </a:txBody>
                  <a:tcPr/>
                </a:tc>
                <a:tc>
                  <a:txBody>
                    <a:bodyPr/>
                    <a:lstStyle/>
                    <a:p>
                      <a:r>
                        <a:rPr lang="da-DK" sz="900">
                          <a:solidFill>
                            <a:schemeClr val="bg1"/>
                          </a:solidFill>
                        </a:rPr>
                        <a:t>Fremdrift</a:t>
                      </a:r>
                      <a:endParaRPr lang="da-DK" sz="900" dirty="0">
                        <a:solidFill>
                          <a:schemeClr val="bg1"/>
                        </a:solidFill>
                      </a:endParaRPr>
                    </a:p>
                  </a:txBody>
                  <a:tcPr/>
                </a:tc>
                <a:extLst>
                  <a:ext uri="{0D108BD9-81ED-4DB2-BD59-A6C34878D82A}">
                    <a16:rowId xmlns:a16="http://schemas.microsoft.com/office/drawing/2014/main" val="3646691106"/>
                  </a:ext>
                </a:extLst>
              </a:tr>
              <a:tr h="887723">
                <a:tc>
                  <a:txBody>
                    <a:bodyPr/>
                    <a:lstStyle/>
                    <a:p>
                      <a:pPr marL="0" indent="0">
                        <a:spcBef>
                          <a:spcPct val="0"/>
                        </a:spcBef>
                        <a:spcAft>
                          <a:spcPct val="0"/>
                        </a:spcAft>
                        <a:buNone/>
                      </a:pPr>
                      <a:r>
                        <a:rPr lang="da-DK" altLang="en-US" sz="900">
                          <a:solidFill>
                            <a:schemeClr val="tx1"/>
                          </a:solidFill>
                          <a:latin typeface="+mn-lt"/>
                        </a:rPr>
                        <a:t>5. Anbefalinger om digitaliseringstiltag til fremme af fleksibilitet i fjernvarmeselskaber</a:t>
                      </a:r>
                      <a:endParaRPr lang="da-DK" sz="900" dirty="0">
                        <a:solidFill>
                          <a:schemeClr val="tx1"/>
                        </a:solidFill>
                        <a:latin typeface="+mn-lt"/>
                      </a:endParaRPr>
                    </a:p>
                  </a:txBody>
                  <a:tcPr/>
                </a:tc>
                <a:tc>
                  <a:txBody>
                    <a:bodyPr/>
                    <a:lstStyle/>
                    <a:p>
                      <a:endParaRPr lang="da-DK" sz="900" dirty="0">
                        <a:solidFill>
                          <a:schemeClr val="tx1"/>
                        </a:solidFill>
                      </a:endParaRPr>
                    </a:p>
                  </a:txBody>
                  <a:tcPr>
                    <a:solidFill>
                      <a:schemeClr val="bg1">
                        <a:lumMod val="85000"/>
                      </a:schemeClr>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a:t>
                      </a:r>
                    </a:p>
                  </a:txBody>
                  <a:tcPr/>
                </a:tc>
                <a:tc>
                  <a:txBody>
                    <a:bodyPr/>
                    <a:lstStyle/>
                    <a:p>
                      <a:r>
                        <a:rPr lang="da-DK" sz="900" dirty="0">
                          <a:solidFill>
                            <a:schemeClr val="tx1"/>
                          </a:solidFill>
                        </a:rPr>
                        <a:t>- </a:t>
                      </a:r>
                    </a:p>
                  </a:txBody>
                  <a:tcPr/>
                </a:tc>
                <a:tc>
                  <a:txBody>
                    <a:bodyPr/>
                    <a:lstStyle/>
                    <a:p>
                      <a:endParaRPr lang="da-DK" sz="900" dirty="0">
                        <a:solidFill>
                          <a:schemeClr val="tx1"/>
                        </a:solidFill>
                      </a:endParaRPr>
                    </a:p>
                  </a:txBody>
                  <a:tcPr/>
                </a:tc>
                <a:tc>
                  <a:txBody>
                    <a:bodyPr/>
                    <a:lstStyle/>
                    <a:p>
                      <a:r>
                        <a:rPr lang="da-DK" sz="900">
                          <a:solidFill>
                            <a:schemeClr val="tx1"/>
                          </a:solidFill>
                        </a:rPr>
                        <a:t>Arbejdsspor vedr. </a:t>
                      </a:r>
                      <a:r>
                        <a:rPr lang="da-DK" sz="900" baseline="0">
                          <a:solidFill>
                            <a:schemeClr val="tx1"/>
                          </a:solidFill>
                        </a:rPr>
                        <a:t>fleksibilitet</a:t>
                      </a:r>
                      <a:endParaRPr lang="da-DK" sz="900" dirty="0">
                        <a:solidFill>
                          <a:schemeClr val="tx1"/>
                        </a:solidFill>
                      </a:endParaRPr>
                    </a:p>
                  </a:txBody>
                  <a:tcPr/>
                </a:tc>
                <a:tc>
                  <a:txBody>
                    <a:bodyPr/>
                    <a:lstStyle/>
                    <a:p>
                      <a:r>
                        <a:rPr lang="da-DK" sz="900">
                          <a:solidFill>
                            <a:schemeClr val="tx1"/>
                          </a:solidFill>
                        </a:rPr>
                        <a:t>5</a:t>
                      </a:r>
                      <a:endParaRPr lang="da-DK" sz="900" dirty="0">
                        <a:solidFill>
                          <a:schemeClr val="tx1"/>
                        </a:solidFill>
                      </a:endParaRPr>
                    </a:p>
                  </a:txBody>
                  <a:tcPr/>
                </a:tc>
                <a:tc>
                  <a:txBody>
                    <a:bodyPr/>
                    <a:lstStyle/>
                    <a:p>
                      <a:r>
                        <a:rPr lang="da-DK" sz="800" kern="1200" dirty="0">
                          <a:solidFill>
                            <a:schemeClr val="tx1"/>
                          </a:solidFill>
                          <a:latin typeface="+mn-lt"/>
                          <a:ea typeface="+mn-ea"/>
                          <a:cs typeface="+mn-cs"/>
                        </a:rPr>
                        <a:t>På møde i </a:t>
                      </a:r>
                      <a:r>
                        <a:rPr lang="da-DK" sz="800" kern="1200" dirty="0" err="1">
                          <a:solidFill>
                            <a:schemeClr val="tx1"/>
                          </a:solidFill>
                          <a:latin typeface="+mn-lt"/>
                          <a:ea typeface="+mn-ea"/>
                          <a:cs typeface="+mn-cs"/>
                        </a:rPr>
                        <a:t>DUG’en</a:t>
                      </a:r>
                      <a:r>
                        <a:rPr lang="da-DK" sz="800" kern="1200" dirty="0">
                          <a:solidFill>
                            <a:schemeClr val="tx1"/>
                          </a:solidFill>
                          <a:latin typeface="+mn-lt"/>
                          <a:ea typeface="+mn-ea"/>
                          <a:cs typeface="+mn-cs"/>
                        </a:rPr>
                        <a:t> d. 23/4 blev prioritering af leverancerne 4-9 drøftet </a:t>
                      </a:r>
                      <a:r>
                        <a:rPr lang="da-DK" sz="800" kern="1200" dirty="0" err="1">
                          <a:solidFill>
                            <a:schemeClr val="tx1"/>
                          </a:solidFill>
                          <a:latin typeface="+mn-lt"/>
                          <a:ea typeface="+mn-ea"/>
                          <a:cs typeface="+mn-cs"/>
                        </a:rPr>
                        <a:t>mhp</a:t>
                      </a:r>
                      <a:r>
                        <a:rPr lang="da-DK" sz="800" kern="1200" dirty="0">
                          <a:solidFill>
                            <a:schemeClr val="tx1"/>
                          </a:solidFill>
                          <a:latin typeface="+mn-lt"/>
                          <a:ea typeface="+mn-ea"/>
                          <a:cs typeface="+mn-cs"/>
                        </a:rPr>
                        <a:t>. at revidere tidsplanen. Der træffes endelig beslutning på møde i </a:t>
                      </a:r>
                      <a:r>
                        <a:rPr lang="da-DK" sz="800" kern="1200" dirty="0" err="1">
                          <a:solidFill>
                            <a:schemeClr val="tx1"/>
                          </a:solidFill>
                          <a:latin typeface="+mn-lt"/>
                          <a:ea typeface="+mn-ea"/>
                          <a:cs typeface="+mn-cs"/>
                        </a:rPr>
                        <a:t>DUG’en</a:t>
                      </a:r>
                      <a:r>
                        <a:rPr lang="da-DK" sz="800" kern="1200" dirty="0">
                          <a:solidFill>
                            <a:schemeClr val="tx1"/>
                          </a:solidFill>
                          <a:latin typeface="+mn-lt"/>
                          <a:ea typeface="+mn-ea"/>
                          <a:cs typeface="+mn-cs"/>
                        </a:rPr>
                        <a:t> 29/8. </a:t>
                      </a:r>
                      <a:endParaRPr lang="da-DK" sz="800" dirty="0">
                        <a:solidFill>
                          <a:schemeClr val="tx1"/>
                        </a:solidFill>
                      </a:endParaRPr>
                    </a:p>
                    <a:p>
                      <a:endParaRPr lang="da-DK" sz="800" dirty="0">
                        <a:solidFill>
                          <a:schemeClr val="tx1"/>
                        </a:solidFill>
                      </a:endParaRPr>
                    </a:p>
                  </a:txBody>
                  <a:tcPr/>
                </a:tc>
                <a:extLst>
                  <a:ext uri="{0D108BD9-81ED-4DB2-BD59-A6C34878D82A}">
                    <a16:rowId xmlns:a16="http://schemas.microsoft.com/office/drawing/2014/main" val="1164482757"/>
                  </a:ext>
                </a:extLst>
              </a:tr>
              <a:tr h="725548">
                <a:tc>
                  <a:txBody>
                    <a:bodyPr/>
                    <a:lstStyle/>
                    <a:p>
                      <a:pPr marL="0" indent="0">
                        <a:spcBef>
                          <a:spcPct val="0"/>
                        </a:spcBef>
                        <a:spcAft>
                          <a:spcPct val="0"/>
                        </a:spcAft>
                        <a:buNone/>
                      </a:pPr>
                      <a:r>
                        <a:rPr lang="da-DK" altLang="en-US" sz="900">
                          <a:solidFill>
                            <a:schemeClr val="tx1"/>
                          </a:solidFill>
                          <a:latin typeface="+mn-lt"/>
                          <a:ea typeface="+mn-ea"/>
                          <a:cs typeface="+mn-cs"/>
                        </a:rPr>
                        <a:t>6. Anbefaling om nemmere og ensartet adgang til data om fjernvarmeproduktion</a:t>
                      </a:r>
                      <a:endParaRPr lang="da-DK" sz="900" dirty="0">
                        <a:solidFill>
                          <a:schemeClr val="tx1"/>
                        </a:solidFill>
                        <a:latin typeface="+mn-lt"/>
                        <a:ea typeface="+mn-ea"/>
                        <a:cs typeface="+mn-cs"/>
                      </a:endParaRPr>
                    </a:p>
                  </a:txBody>
                  <a:tcPr/>
                </a:tc>
                <a:tc>
                  <a:txBody>
                    <a:bodyPr/>
                    <a:lstStyle/>
                    <a:p>
                      <a:endParaRPr lang="da-DK" sz="900" dirty="0">
                        <a:solidFill>
                          <a:schemeClr val="tx1"/>
                        </a:solidFill>
                      </a:endParaRPr>
                    </a:p>
                  </a:txBody>
                  <a:tcPr>
                    <a:solidFill>
                      <a:schemeClr val="bg1">
                        <a:lumMod val="85000"/>
                      </a:schemeClr>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a:t>
                      </a:r>
                    </a:p>
                  </a:txBody>
                  <a:tcPr/>
                </a:tc>
                <a:tc>
                  <a:txBody>
                    <a:bodyPr/>
                    <a:lstStyle/>
                    <a:p>
                      <a:r>
                        <a:rPr lang="da-DK" sz="900" dirty="0">
                          <a:solidFill>
                            <a:schemeClr val="tx1"/>
                          </a:solidFill>
                        </a:rPr>
                        <a:t>- </a:t>
                      </a:r>
                    </a:p>
                  </a:txBody>
                  <a:tcPr/>
                </a:tc>
                <a:tc>
                  <a:txBody>
                    <a:bodyPr/>
                    <a:lstStyle/>
                    <a:p>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a:solidFill>
                            <a:schemeClr val="tx1"/>
                          </a:solidFill>
                        </a:rPr>
                        <a:t>Arbejdsspor vedr. dataadgang</a:t>
                      </a:r>
                      <a:r>
                        <a:rPr lang="da-DK" sz="900" baseline="0">
                          <a:solidFill>
                            <a:schemeClr val="tx1"/>
                          </a:solidFill>
                        </a:rPr>
                        <a:t> </a:t>
                      </a:r>
                      <a:endParaRPr lang="da-DK" sz="900" dirty="0">
                        <a:solidFill>
                          <a:schemeClr val="tx1"/>
                        </a:solidFill>
                      </a:endParaRPr>
                    </a:p>
                  </a:txBody>
                  <a:tcPr/>
                </a:tc>
                <a:tc>
                  <a:txBody>
                    <a:bodyPr/>
                    <a:lstStyle/>
                    <a:p>
                      <a:r>
                        <a:rPr lang="da-DK" sz="900">
                          <a:solidFill>
                            <a:schemeClr val="tx1"/>
                          </a:solidFill>
                        </a:rPr>
                        <a:t>1</a:t>
                      </a:r>
                      <a:endParaRPr lang="da-DK" sz="900" dirty="0">
                        <a:solidFill>
                          <a:schemeClr val="tx1"/>
                        </a:solidFill>
                      </a:endParaRPr>
                    </a:p>
                  </a:txBody>
                  <a:tcPr/>
                </a:tc>
                <a:tc>
                  <a:txBody>
                    <a:bodyPr/>
                    <a:lstStyle/>
                    <a:p>
                      <a:r>
                        <a:rPr lang="da-DK" sz="800" kern="1200" dirty="0">
                          <a:solidFill>
                            <a:schemeClr val="tx1"/>
                          </a:solidFill>
                          <a:latin typeface="+mn-lt"/>
                          <a:ea typeface="+mn-ea"/>
                          <a:cs typeface="+mn-cs"/>
                        </a:rPr>
                        <a:t>På møde i </a:t>
                      </a:r>
                      <a:r>
                        <a:rPr lang="da-DK" sz="800" kern="1200" dirty="0" err="1">
                          <a:solidFill>
                            <a:schemeClr val="tx1"/>
                          </a:solidFill>
                          <a:latin typeface="+mn-lt"/>
                          <a:ea typeface="+mn-ea"/>
                          <a:cs typeface="+mn-cs"/>
                        </a:rPr>
                        <a:t>DUG’en</a:t>
                      </a:r>
                      <a:r>
                        <a:rPr lang="da-DK" sz="800" kern="1200" dirty="0">
                          <a:solidFill>
                            <a:schemeClr val="tx1"/>
                          </a:solidFill>
                          <a:latin typeface="+mn-lt"/>
                          <a:ea typeface="+mn-ea"/>
                          <a:cs typeface="+mn-cs"/>
                        </a:rPr>
                        <a:t> d. 23/4 blev prioritering af leverancerne 4-9 drøftet </a:t>
                      </a:r>
                      <a:r>
                        <a:rPr lang="da-DK" sz="800" kern="1200" dirty="0" err="1">
                          <a:solidFill>
                            <a:schemeClr val="tx1"/>
                          </a:solidFill>
                          <a:latin typeface="+mn-lt"/>
                          <a:ea typeface="+mn-ea"/>
                          <a:cs typeface="+mn-cs"/>
                        </a:rPr>
                        <a:t>mhp</a:t>
                      </a:r>
                      <a:r>
                        <a:rPr lang="da-DK" sz="800" kern="1200" dirty="0">
                          <a:solidFill>
                            <a:schemeClr val="tx1"/>
                          </a:solidFill>
                          <a:latin typeface="+mn-lt"/>
                          <a:ea typeface="+mn-ea"/>
                          <a:cs typeface="+mn-cs"/>
                        </a:rPr>
                        <a:t>. at revidere tidsplanen. Der træffes endelig beslutning på møde i </a:t>
                      </a:r>
                      <a:r>
                        <a:rPr lang="da-DK" sz="800" kern="1200" dirty="0" err="1">
                          <a:solidFill>
                            <a:schemeClr val="tx1"/>
                          </a:solidFill>
                          <a:latin typeface="+mn-lt"/>
                          <a:ea typeface="+mn-ea"/>
                          <a:cs typeface="+mn-cs"/>
                        </a:rPr>
                        <a:t>DUG’en</a:t>
                      </a:r>
                      <a:r>
                        <a:rPr lang="da-DK" sz="800" kern="1200" dirty="0">
                          <a:solidFill>
                            <a:schemeClr val="tx1"/>
                          </a:solidFill>
                          <a:latin typeface="+mn-lt"/>
                          <a:ea typeface="+mn-ea"/>
                          <a:cs typeface="+mn-cs"/>
                        </a:rPr>
                        <a:t> 29/8. </a:t>
                      </a:r>
                      <a:endParaRPr lang="da-DK" sz="800" dirty="0">
                        <a:solidFill>
                          <a:schemeClr val="tx1"/>
                        </a:solidFill>
                      </a:endParaRPr>
                    </a:p>
                  </a:txBody>
                  <a:tcPr/>
                </a:tc>
                <a:extLst>
                  <a:ext uri="{0D108BD9-81ED-4DB2-BD59-A6C34878D82A}">
                    <a16:rowId xmlns:a16="http://schemas.microsoft.com/office/drawing/2014/main" val="1663565517"/>
                  </a:ext>
                </a:extLst>
              </a:tr>
              <a:tr h="102088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a:solidFill>
                            <a:schemeClr val="tx1"/>
                          </a:solidFill>
                        </a:rPr>
                        <a:t>7. Anbefaling vedr. dataunderstøttelse af fjernvarmekunder og slutbrugere til fremme af energieffektivitet i fjernvarmesystemet</a:t>
                      </a:r>
                      <a:endParaRPr lang="da-DK" sz="900" dirty="0">
                        <a:solidFill>
                          <a:schemeClr val="tx1"/>
                        </a:solidFill>
                      </a:endParaRPr>
                    </a:p>
                  </a:txBody>
                  <a:tcPr/>
                </a:tc>
                <a:tc>
                  <a:txBody>
                    <a:bodyPr/>
                    <a:lstStyle/>
                    <a:p>
                      <a:endParaRPr lang="da-DK" dirty="0">
                        <a:solidFill>
                          <a:schemeClr val="tx1"/>
                        </a:solidFill>
                      </a:endParaRPr>
                    </a:p>
                  </a:txBody>
                  <a:tcPr>
                    <a:solidFill>
                      <a:schemeClr val="bg1">
                        <a:lumMod val="85000"/>
                      </a:schemeClr>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a:t>
                      </a:r>
                    </a:p>
                  </a:txBody>
                  <a:tcPr/>
                </a:tc>
                <a:tc>
                  <a:txBody>
                    <a:bodyPr/>
                    <a:lstStyle/>
                    <a:p>
                      <a:r>
                        <a:rPr lang="da-DK" sz="900" dirty="0">
                          <a:solidFill>
                            <a:schemeClr val="tx1"/>
                          </a:solidFill>
                        </a:rPr>
                        <a:t>- </a:t>
                      </a:r>
                    </a:p>
                  </a:txBody>
                  <a:tcPr/>
                </a:tc>
                <a:tc>
                  <a:txBody>
                    <a:bodyPr/>
                    <a:lstStyle/>
                    <a:p>
                      <a:endParaRPr lang="da-DK" dirty="0">
                        <a:solidFill>
                          <a:schemeClr val="tx1"/>
                        </a:solidFill>
                      </a:endParaRPr>
                    </a:p>
                  </a:txBody>
                  <a:tcPr/>
                </a:tc>
                <a:tc>
                  <a:txBody>
                    <a:bodyPr/>
                    <a:lstStyle/>
                    <a:p>
                      <a:r>
                        <a:rPr lang="da-DK" sz="900">
                          <a:solidFill>
                            <a:schemeClr val="tx1"/>
                          </a:solidFill>
                        </a:rPr>
                        <a:t>Arbejdsspor vedr. </a:t>
                      </a:r>
                      <a:r>
                        <a:rPr lang="da-DK" sz="900" baseline="0">
                          <a:solidFill>
                            <a:schemeClr val="tx1"/>
                          </a:solidFill>
                        </a:rPr>
                        <a:t>fleksibilitet</a:t>
                      </a:r>
                      <a:endParaRPr lang="da-DK" sz="900" dirty="0">
                        <a:solidFill>
                          <a:schemeClr val="tx1"/>
                        </a:solidFill>
                      </a:endParaRPr>
                    </a:p>
                  </a:txBody>
                  <a:tcPr/>
                </a:tc>
                <a:tc>
                  <a:txBody>
                    <a:bodyPr/>
                    <a:lstStyle/>
                    <a:p>
                      <a:r>
                        <a:rPr lang="da-DK" sz="900">
                          <a:solidFill>
                            <a:schemeClr val="tx1"/>
                          </a:solidFill>
                        </a:rPr>
                        <a:t>4</a:t>
                      </a:r>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kern="1200" dirty="0">
                          <a:solidFill>
                            <a:schemeClr val="tx1"/>
                          </a:solidFill>
                          <a:latin typeface="+mn-lt"/>
                          <a:ea typeface="+mn-ea"/>
                          <a:cs typeface="+mn-cs"/>
                        </a:rPr>
                        <a:t>På møde i </a:t>
                      </a:r>
                      <a:r>
                        <a:rPr lang="da-DK" sz="800" kern="1200" dirty="0" err="1">
                          <a:solidFill>
                            <a:schemeClr val="tx1"/>
                          </a:solidFill>
                          <a:latin typeface="+mn-lt"/>
                          <a:ea typeface="+mn-ea"/>
                          <a:cs typeface="+mn-cs"/>
                        </a:rPr>
                        <a:t>DUG’en</a:t>
                      </a:r>
                      <a:r>
                        <a:rPr lang="da-DK" sz="800" kern="1200" dirty="0">
                          <a:solidFill>
                            <a:schemeClr val="tx1"/>
                          </a:solidFill>
                          <a:latin typeface="+mn-lt"/>
                          <a:ea typeface="+mn-ea"/>
                          <a:cs typeface="+mn-cs"/>
                        </a:rPr>
                        <a:t> d. 23/4 blev prioritering af leverancerne 4-9 drøftet </a:t>
                      </a:r>
                      <a:r>
                        <a:rPr lang="da-DK" sz="800" kern="1200" dirty="0" err="1">
                          <a:solidFill>
                            <a:schemeClr val="tx1"/>
                          </a:solidFill>
                          <a:latin typeface="+mn-lt"/>
                          <a:ea typeface="+mn-ea"/>
                          <a:cs typeface="+mn-cs"/>
                        </a:rPr>
                        <a:t>mhp</a:t>
                      </a:r>
                      <a:r>
                        <a:rPr lang="da-DK" sz="800" kern="1200" dirty="0">
                          <a:solidFill>
                            <a:schemeClr val="tx1"/>
                          </a:solidFill>
                          <a:latin typeface="+mn-lt"/>
                          <a:ea typeface="+mn-ea"/>
                          <a:cs typeface="+mn-cs"/>
                        </a:rPr>
                        <a:t>. at revidere tidsplanen. Der træffes endelig beslutning på møde i </a:t>
                      </a:r>
                      <a:r>
                        <a:rPr lang="da-DK" sz="800" kern="1200" dirty="0" err="1">
                          <a:solidFill>
                            <a:schemeClr val="tx1"/>
                          </a:solidFill>
                          <a:latin typeface="+mn-lt"/>
                          <a:ea typeface="+mn-ea"/>
                          <a:cs typeface="+mn-cs"/>
                        </a:rPr>
                        <a:t>DUG’en</a:t>
                      </a:r>
                      <a:r>
                        <a:rPr lang="da-DK" sz="800" kern="1200" dirty="0">
                          <a:solidFill>
                            <a:schemeClr val="tx1"/>
                          </a:solidFill>
                          <a:latin typeface="+mn-lt"/>
                          <a:ea typeface="+mn-ea"/>
                          <a:cs typeface="+mn-cs"/>
                        </a:rPr>
                        <a:t> 29/8.</a:t>
                      </a:r>
                    </a:p>
                    <a:p>
                      <a:endParaRPr lang="da-DK" sz="800" dirty="0">
                        <a:solidFill>
                          <a:schemeClr val="tx1"/>
                        </a:solidFill>
                      </a:endParaRPr>
                    </a:p>
                  </a:txBody>
                  <a:tcPr/>
                </a:tc>
                <a:extLst>
                  <a:ext uri="{0D108BD9-81ED-4DB2-BD59-A6C34878D82A}">
                    <a16:rowId xmlns:a16="http://schemas.microsoft.com/office/drawing/2014/main" val="2923198947"/>
                  </a:ext>
                </a:extLst>
              </a:tr>
            </a:tbl>
          </a:graphicData>
        </a:graphic>
      </p:graphicFrame>
    </p:spTree>
    <p:extLst>
      <p:ext uri="{BB962C8B-B14F-4D97-AF65-F5344CB8AC3E}">
        <p14:creationId xmlns:p14="http://schemas.microsoft.com/office/powerpoint/2010/main" val="403545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12. maj 2025</a:t>
            </a:fld>
            <a:endParaRPr lang="da-DK" dirty="0"/>
          </a:p>
        </p:txBody>
      </p:sp>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5</a:t>
            </a:fld>
            <a:endParaRPr lang="da-DK" dirty="0"/>
          </a:p>
        </p:txBody>
      </p:sp>
      <p:sp>
        <p:nvSpPr>
          <p:cNvPr id="15" name="Ellipse 14"/>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Ellipse 15"/>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Ellipse 16"/>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Tekstfelt 17"/>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9" name="Tekstfelt 18"/>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20" name="Tekstfelt 19"/>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21" name="Ellipse 20"/>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Tekstfelt 21"/>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graphicFrame>
        <p:nvGraphicFramePr>
          <p:cNvPr id="14" name="Tabel 13"/>
          <p:cNvGraphicFramePr>
            <a:graphicFrameLocks noGrp="1"/>
          </p:cNvGraphicFramePr>
          <p:nvPr>
            <p:extLst>
              <p:ext uri="{D42A27DB-BD31-4B8C-83A1-F6EECF244321}">
                <p14:modId xmlns:p14="http://schemas.microsoft.com/office/powerpoint/2010/main" val="4249202020"/>
              </p:ext>
            </p:extLst>
          </p:nvPr>
        </p:nvGraphicFramePr>
        <p:xfrm>
          <a:off x="216744" y="501747"/>
          <a:ext cx="8479227" cy="4320536"/>
        </p:xfrm>
        <a:graphic>
          <a:graphicData uri="http://schemas.openxmlformats.org/drawingml/2006/table">
            <a:tbl>
              <a:tblPr firstRow="1" bandRow="1">
                <a:tableStyleId>{5C22544A-7EE6-4342-B048-85BDC9FD1C3A}</a:tableStyleId>
              </a:tblPr>
              <a:tblGrid>
                <a:gridCol w="1867428">
                  <a:extLst>
                    <a:ext uri="{9D8B030D-6E8A-4147-A177-3AD203B41FA5}">
                      <a16:colId xmlns:a16="http://schemas.microsoft.com/office/drawing/2014/main" val="1597883597"/>
                    </a:ext>
                  </a:extLst>
                </a:gridCol>
                <a:gridCol w="720503">
                  <a:extLst>
                    <a:ext uri="{9D8B030D-6E8A-4147-A177-3AD203B41FA5}">
                      <a16:colId xmlns:a16="http://schemas.microsoft.com/office/drawing/2014/main" val="606829951"/>
                    </a:ext>
                  </a:extLst>
                </a:gridCol>
                <a:gridCol w="615197">
                  <a:extLst>
                    <a:ext uri="{9D8B030D-6E8A-4147-A177-3AD203B41FA5}">
                      <a16:colId xmlns:a16="http://schemas.microsoft.com/office/drawing/2014/main" val="87302883"/>
                    </a:ext>
                  </a:extLst>
                </a:gridCol>
                <a:gridCol w="720080">
                  <a:extLst>
                    <a:ext uri="{9D8B030D-6E8A-4147-A177-3AD203B41FA5}">
                      <a16:colId xmlns:a16="http://schemas.microsoft.com/office/drawing/2014/main" val="2738556525"/>
                    </a:ext>
                  </a:extLst>
                </a:gridCol>
                <a:gridCol w="792088">
                  <a:extLst>
                    <a:ext uri="{9D8B030D-6E8A-4147-A177-3AD203B41FA5}">
                      <a16:colId xmlns:a16="http://schemas.microsoft.com/office/drawing/2014/main" val="4087329800"/>
                    </a:ext>
                  </a:extLst>
                </a:gridCol>
                <a:gridCol w="1224136">
                  <a:extLst>
                    <a:ext uri="{9D8B030D-6E8A-4147-A177-3AD203B41FA5}">
                      <a16:colId xmlns:a16="http://schemas.microsoft.com/office/drawing/2014/main" val="1807219806"/>
                    </a:ext>
                  </a:extLst>
                </a:gridCol>
                <a:gridCol w="720080">
                  <a:extLst>
                    <a:ext uri="{9D8B030D-6E8A-4147-A177-3AD203B41FA5}">
                      <a16:colId xmlns:a16="http://schemas.microsoft.com/office/drawing/2014/main" val="77418318"/>
                    </a:ext>
                  </a:extLst>
                </a:gridCol>
                <a:gridCol w="1819715">
                  <a:extLst>
                    <a:ext uri="{9D8B030D-6E8A-4147-A177-3AD203B41FA5}">
                      <a16:colId xmlns:a16="http://schemas.microsoft.com/office/drawing/2014/main" val="624544613"/>
                    </a:ext>
                  </a:extLst>
                </a:gridCol>
              </a:tblGrid>
              <a:tr h="489890">
                <a:tc>
                  <a:txBody>
                    <a:bodyPr/>
                    <a:lstStyle/>
                    <a:p>
                      <a:r>
                        <a:rPr lang="da-DK" sz="900" dirty="0">
                          <a:solidFill>
                            <a:schemeClr val="bg1"/>
                          </a:solidFill>
                        </a:rPr>
                        <a:t>Varme-leverance</a:t>
                      </a:r>
                    </a:p>
                  </a:txBody>
                  <a:tcPr/>
                </a:tc>
                <a:tc>
                  <a:txBody>
                    <a:bodyPr/>
                    <a:lstStyle/>
                    <a:p>
                      <a:r>
                        <a:rPr lang="da-DK" sz="900" dirty="0">
                          <a:solidFill>
                            <a:schemeClr val="bg1"/>
                          </a:solidFill>
                        </a:rPr>
                        <a:t>Status</a:t>
                      </a:r>
                      <a:endParaRPr lang="da-DK" sz="900" b="0" dirty="0">
                        <a:solidFill>
                          <a:schemeClr val="bg1"/>
                        </a:solidFill>
                      </a:endParaRPr>
                    </a:p>
                  </a:txBody>
                  <a:tcPr>
                    <a:solidFill>
                      <a:schemeClr val="accent1"/>
                    </a:solidFill>
                  </a:tcPr>
                </a:tc>
                <a:tc>
                  <a:txBody>
                    <a:bodyPr/>
                    <a:lstStyle/>
                    <a:p>
                      <a:r>
                        <a:rPr lang="da-DK" sz="900" dirty="0">
                          <a:solidFill>
                            <a:schemeClr val="bg1"/>
                          </a:solidFill>
                        </a:rPr>
                        <a:t>Påbegyndes</a:t>
                      </a:r>
                    </a:p>
                  </a:txBody>
                  <a:tcPr/>
                </a:tc>
                <a:tc>
                  <a:txBody>
                    <a:bodyPr/>
                    <a:lstStyle/>
                    <a:p>
                      <a:r>
                        <a:rPr lang="da-DK" sz="900" dirty="0">
                          <a:solidFill>
                            <a:schemeClr val="bg1"/>
                          </a:solidFill>
                        </a:rPr>
                        <a:t>Afsluttes</a:t>
                      </a:r>
                    </a:p>
                  </a:txBody>
                  <a:tcPr/>
                </a:tc>
                <a:tc>
                  <a:txBody>
                    <a:bodyPr/>
                    <a:lstStyle/>
                    <a:p>
                      <a:r>
                        <a:rPr lang="da-DK" sz="900" dirty="0">
                          <a:solidFill>
                            <a:schemeClr val="bg1"/>
                          </a:solidFill>
                        </a:rPr>
                        <a:t>Ansvarlig aktør (tovholder)</a:t>
                      </a:r>
                    </a:p>
                  </a:txBody>
                  <a:tcPr/>
                </a:tc>
                <a:tc>
                  <a:txBody>
                    <a:bodyPr/>
                    <a:lstStyle/>
                    <a:p>
                      <a:r>
                        <a:rPr lang="da-DK" sz="900">
                          <a:solidFill>
                            <a:schemeClr val="bg1"/>
                          </a:solidFill>
                        </a:rPr>
                        <a:t>Arbejdsspor</a:t>
                      </a:r>
                      <a:endParaRPr lang="da-DK" sz="900" dirty="0">
                        <a:solidFill>
                          <a:schemeClr val="bg1"/>
                        </a:solidFill>
                      </a:endParaRPr>
                    </a:p>
                  </a:txBody>
                  <a:tcPr/>
                </a:tc>
                <a:tc>
                  <a:txBody>
                    <a:bodyPr/>
                    <a:lstStyle/>
                    <a:p>
                      <a:r>
                        <a:rPr lang="da-DK" sz="900" dirty="0">
                          <a:solidFill>
                            <a:schemeClr val="bg1"/>
                          </a:solidFill>
                        </a:rPr>
                        <a:t>Målsætning</a:t>
                      </a:r>
                    </a:p>
                  </a:txBody>
                  <a:tcPr/>
                </a:tc>
                <a:tc>
                  <a:txBody>
                    <a:bodyPr/>
                    <a:lstStyle/>
                    <a:p>
                      <a:r>
                        <a:rPr lang="da-DK" sz="900" dirty="0">
                          <a:solidFill>
                            <a:schemeClr val="bg1"/>
                          </a:solidFill>
                        </a:rPr>
                        <a:t>Fremdrift</a:t>
                      </a:r>
                    </a:p>
                  </a:txBody>
                  <a:tcPr/>
                </a:tc>
                <a:extLst>
                  <a:ext uri="{0D108BD9-81ED-4DB2-BD59-A6C34878D82A}">
                    <a16:rowId xmlns:a16="http://schemas.microsoft.com/office/drawing/2014/main" val="3646691106"/>
                  </a:ext>
                </a:extLst>
              </a:tr>
              <a:tr h="890709">
                <a:tc>
                  <a:txBody>
                    <a:bodyPr/>
                    <a:lstStyle/>
                    <a:p>
                      <a:r>
                        <a:rPr lang="da-DK" sz="900" dirty="0">
                          <a:solidFill>
                            <a:schemeClr val="tx1"/>
                          </a:solidFill>
                        </a:rPr>
                        <a:t>8. Anbefaling om nemmere adgang til data fra slutbrugere af fjernvarme</a:t>
                      </a:r>
                    </a:p>
                  </a:txBody>
                  <a:tcPr/>
                </a:tc>
                <a:tc>
                  <a:txBody>
                    <a:bodyPr/>
                    <a:lstStyle/>
                    <a:p>
                      <a:endParaRPr lang="da-DK" dirty="0">
                        <a:solidFill>
                          <a:schemeClr val="tx1"/>
                        </a:solidFill>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Q2 2025</a:t>
                      </a:r>
                    </a:p>
                  </a:txBody>
                  <a:tcPr/>
                </a:tc>
                <a:tc>
                  <a:txBody>
                    <a:bodyPr/>
                    <a:lstStyle/>
                    <a:p>
                      <a:r>
                        <a:rPr lang="da-DK" sz="900" dirty="0">
                          <a:solidFill>
                            <a:schemeClr val="tx1"/>
                          </a:solidFill>
                        </a:rPr>
                        <a:t>- </a:t>
                      </a:r>
                    </a:p>
                  </a:txBody>
                  <a:tcPr/>
                </a:tc>
                <a:tc>
                  <a:txBody>
                    <a:bodyPr/>
                    <a:lstStyle/>
                    <a:p>
                      <a:endParaRPr lang="da-DK"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Samme arbejdsspor som delleverance 3.2</a:t>
                      </a:r>
                    </a:p>
                  </a:txBody>
                  <a:tcPr/>
                </a:tc>
                <a:tc>
                  <a:txBody>
                    <a:bodyPr/>
                    <a:lstStyle/>
                    <a:p>
                      <a:r>
                        <a:rPr lang="da-DK" sz="900">
                          <a:solidFill>
                            <a:schemeClr val="tx1"/>
                          </a:solidFill>
                        </a:rPr>
                        <a:t>6,7</a:t>
                      </a:r>
                      <a:endParaRPr lang="da-DK" sz="900" dirty="0">
                        <a:solidFill>
                          <a:schemeClr val="tx1"/>
                        </a:solidFill>
                      </a:endParaRPr>
                    </a:p>
                  </a:txBody>
                  <a:tcPr/>
                </a:tc>
                <a:tc>
                  <a:txBody>
                    <a:bodyPr/>
                    <a:lstStyle/>
                    <a:p>
                      <a:r>
                        <a:rPr lang="da-DK" sz="800" kern="1200" dirty="0">
                          <a:solidFill>
                            <a:schemeClr val="tx1"/>
                          </a:solidFill>
                          <a:latin typeface="+mn-lt"/>
                          <a:ea typeface="+mn-ea"/>
                          <a:cs typeface="+mn-cs"/>
                        </a:rPr>
                        <a:t>På møde i </a:t>
                      </a:r>
                      <a:r>
                        <a:rPr lang="da-DK" sz="800" kern="1200" dirty="0" err="1">
                          <a:solidFill>
                            <a:schemeClr val="tx1"/>
                          </a:solidFill>
                          <a:latin typeface="+mn-lt"/>
                          <a:ea typeface="+mn-ea"/>
                          <a:cs typeface="+mn-cs"/>
                        </a:rPr>
                        <a:t>DUG’en</a:t>
                      </a:r>
                      <a:r>
                        <a:rPr lang="da-DK" sz="800" kern="1200" dirty="0">
                          <a:solidFill>
                            <a:schemeClr val="tx1"/>
                          </a:solidFill>
                          <a:latin typeface="+mn-lt"/>
                          <a:ea typeface="+mn-ea"/>
                          <a:cs typeface="+mn-cs"/>
                        </a:rPr>
                        <a:t> d. 23/4 blev det besluttet, at det arbejdsspor, der er nedsat til delleverance 3.2, også påbegynder arbejdet med leverance 8.</a:t>
                      </a:r>
                    </a:p>
                    <a:p>
                      <a:r>
                        <a:rPr lang="da-DK" sz="800" kern="1200" dirty="0">
                          <a:solidFill>
                            <a:schemeClr val="tx1"/>
                          </a:solidFill>
                          <a:latin typeface="+mn-lt"/>
                          <a:ea typeface="+mn-ea"/>
                          <a:cs typeface="+mn-cs"/>
                        </a:rPr>
                        <a:t>Målerbranchen er indtrådt i arbejdssporet for at bidrage i drøftelser om fordelingsmålere. </a:t>
                      </a:r>
                    </a:p>
                  </a:txBody>
                  <a:tcPr/>
                </a:tc>
                <a:extLst>
                  <a:ext uri="{0D108BD9-81ED-4DB2-BD59-A6C34878D82A}">
                    <a16:rowId xmlns:a16="http://schemas.microsoft.com/office/drawing/2014/main" val="1164482757"/>
                  </a:ext>
                </a:extLst>
              </a:tr>
              <a:tr h="1024316">
                <a:tc>
                  <a:txBody>
                    <a:bodyPr/>
                    <a:lstStyle/>
                    <a:p>
                      <a:pPr marL="0" marR="0" lvl="0" indent="0" algn="l" defTabSz="818693" rtl="0" eaLnBrk="1" fontAlgn="auto" latinLnBrk="0" hangingPunct="1">
                        <a:lnSpc>
                          <a:spcPct val="100000"/>
                        </a:lnSpc>
                        <a:spcBef>
                          <a:spcPct val="0"/>
                        </a:spcBef>
                        <a:spcAft>
                          <a:spcPct val="0"/>
                        </a:spcAft>
                        <a:buClrTx/>
                        <a:buSzTx/>
                        <a:buFontTx/>
                        <a:buNone/>
                        <a:tabLst/>
                        <a:defRPr/>
                      </a:pPr>
                      <a:r>
                        <a:rPr lang="da-DK" sz="900" dirty="0">
                          <a:solidFill>
                            <a:schemeClr val="tx1"/>
                          </a:solidFill>
                        </a:rPr>
                        <a:t>[9. Anbefaling</a:t>
                      </a:r>
                      <a:r>
                        <a:rPr lang="da-DK" sz="900" baseline="0" dirty="0">
                          <a:solidFill>
                            <a:schemeClr val="tx1"/>
                          </a:solidFill>
                        </a:rPr>
                        <a:t> vedr. dataunderstøttelse af udrulning af grøn varme (jf. NEKST anbefaling 8.1)]</a:t>
                      </a:r>
                      <a:endParaRPr lang="da-DK" sz="900" dirty="0">
                        <a:solidFill>
                          <a:schemeClr val="tx1"/>
                        </a:solidFill>
                      </a:endParaRPr>
                    </a:p>
                  </a:txBody>
                  <a:tcPr/>
                </a:tc>
                <a:tc>
                  <a:txBody>
                    <a:bodyPr/>
                    <a:lstStyle/>
                    <a:p>
                      <a:endParaRPr lang="da-DK" sz="900" dirty="0">
                        <a:solidFill>
                          <a:schemeClr val="tx1"/>
                        </a:solidFill>
                      </a:endParaRPr>
                    </a:p>
                  </a:txBody>
                  <a:tcPr>
                    <a:solidFill>
                      <a:schemeClr val="bg1">
                        <a:lumMod val="85000"/>
                      </a:schemeClr>
                    </a:solidFill>
                  </a:tcPr>
                </a:tc>
                <a:tc>
                  <a:txBody>
                    <a:bodyPr/>
                    <a:lstStyle/>
                    <a:p>
                      <a:endParaRPr lang="da-DK" sz="900" dirty="0">
                        <a:solidFill>
                          <a:schemeClr val="tx1"/>
                        </a:solidFill>
                      </a:endParaRPr>
                    </a:p>
                  </a:txBody>
                  <a:tcPr/>
                </a:tc>
                <a:tc>
                  <a:txBody>
                    <a:bodyPr/>
                    <a:lstStyle/>
                    <a:p>
                      <a:endParaRPr lang="da-DK" sz="900" dirty="0">
                        <a:solidFill>
                          <a:schemeClr val="tx1"/>
                        </a:solidFill>
                      </a:endParaRPr>
                    </a:p>
                  </a:txBody>
                  <a:tcPr/>
                </a:tc>
                <a:tc>
                  <a:txBody>
                    <a:bodyPr/>
                    <a:lstStyle/>
                    <a:p>
                      <a:r>
                        <a:rPr lang="da-DK" sz="900" dirty="0">
                          <a:solidFill>
                            <a:schemeClr val="tx1"/>
                          </a:solidFill>
                        </a:rPr>
                        <a:t>Energistyrelsen</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solidFill>
                            <a:schemeClr val="tx1"/>
                          </a:solidFill>
                        </a:rPr>
                        <a:t>Arbejdsspor vedr. udbredelse</a:t>
                      </a:r>
                      <a:r>
                        <a:rPr lang="da-DK" sz="900" baseline="0" dirty="0">
                          <a:solidFill>
                            <a:schemeClr val="tx1"/>
                          </a:solidFill>
                        </a:rPr>
                        <a:t> af fjernvarmeforsyning</a:t>
                      </a:r>
                      <a:endParaRPr lang="da-DK" sz="900" dirty="0">
                        <a:solidFill>
                          <a:schemeClr val="tx1"/>
                        </a:solidFill>
                      </a:endParaRPr>
                    </a:p>
                  </a:txBody>
                  <a:tcPr/>
                </a:tc>
                <a:tc>
                  <a:txBody>
                    <a:bodyPr/>
                    <a:lstStyle/>
                    <a:p>
                      <a:endParaRPr lang="da-DK" sz="900" dirty="0">
                        <a:solidFill>
                          <a:schemeClr val="tx1"/>
                        </a:solidFill>
                      </a:endParaRPr>
                    </a:p>
                  </a:txBody>
                  <a:tcPr/>
                </a:tc>
                <a:tc>
                  <a:txBody>
                    <a:bodyPr/>
                    <a:lstStyle/>
                    <a:p>
                      <a:r>
                        <a:rPr lang="da-DK" sz="800" kern="1200" dirty="0">
                          <a:solidFill>
                            <a:schemeClr val="tx1"/>
                          </a:solidFill>
                          <a:latin typeface="+mn-lt"/>
                          <a:ea typeface="+mn-ea"/>
                          <a:cs typeface="+mn-cs"/>
                        </a:rPr>
                        <a:t>Fortsat kun en bobler. Der er</a:t>
                      </a:r>
                      <a:r>
                        <a:rPr lang="da-DK" sz="800" kern="1200" baseline="0" dirty="0">
                          <a:solidFill>
                            <a:schemeClr val="tx1"/>
                          </a:solidFill>
                          <a:latin typeface="+mn-lt"/>
                          <a:ea typeface="+mn-ea"/>
                          <a:cs typeface="+mn-cs"/>
                        </a:rPr>
                        <a:t> ikke truffet beslutning, om udarbejdelse af leverancebeskrivelse.</a:t>
                      </a:r>
                      <a:endParaRPr lang="da-DK" sz="800" kern="1200" dirty="0">
                        <a:solidFill>
                          <a:schemeClr val="tx1"/>
                        </a:solidFill>
                        <a:latin typeface="+mn-lt"/>
                        <a:ea typeface="+mn-ea"/>
                        <a:cs typeface="+mn-cs"/>
                      </a:endParaRPr>
                    </a:p>
                  </a:txBody>
                  <a:tcPr/>
                </a:tc>
                <a:extLst>
                  <a:ext uri="{0D108BD9-81ED-4DB2-BD59-A6C34878D82A}">
                    <a16:rowId xmlns:a16="http://schemas.microsoft.com/office/drawing/2014/main" val="1663565517"/>
                  </a:ext>
                </a:extLst>
              </a:tr>
              <a:tr h="1024316">
                <a:tc>
                  <a:txBody>
                    <a:bodyPr/>
                    <a:lstStyle/>
                    <a:p>
                      <a:endParaRPr lang="da-DK" sz="900" dirty="0">
                        <a:solidFill>
                          <a:schemeClr val="tx1"/>
                        </a:solidFill>
                      </a:endParaRPr>
                    </a:p>
                  </a:txBody>
                  <a:tcPr/>
                </a:tc>
                <a:tc>
                  <a:txBody>
                    <a:bodyPr/>
                    <a:lstStyle/>
                    <a:p>
                      <a:endParaRPr lang="da-DK">
                        <a:solidFill>
                          <a:schemeClr val="tx1"/>
                        </a:solidFill>
                      </a:endParaRPr>
                    </a:p>
                  </a:txBody>
                  <a:tcPr>
                    <a:solidFill>
                      <a:schemeClr val="bg1">
                        <a:lumMod val="85000"/>
                      </a:schemeClr>
                    </a:solidFill>
                  </a:tcPr>
                </a:tc>
                <a:tc>
                  <a:txBody>
                    <a:bodyPr/>
                    <a:lstStyle/>
                    <a:p>
                      <a:endParaRPr lang="da-DK" sz="900" dirty="0">
                        <a:solidFill>
                          <a:schemeClr val="tx1"/>
                        </a:solidFill>
                      </a:endParaRPr>
                    </a:p>
                  </a:txBody>
                  <a:tcPr/>
                </a:tc>
                <a:tc>
                  <a:txBody>
                    <a:bodyPr/>
                    <a:lstStyle/>
                    <a:p>
                      <a:endParaRPr lang="da-DK" dirty="0">
                        <a:solidFill>
                          <a:schemeClr val="tx1"/>
                        </a:solidFill>
                      </a:endParaRPr>
                    </a:p>
                  </a:txBody>
                  <a:tcPr/>
                </a:tc>
                <a:tc>
                  <a:txBody>
                    <a:bodyPr/>
                    <a:lstStyle/>
                    <a:p>
                      <a:endParaRPr lang="da-DK" dirty="0">
                        <a:solidFill>
                          <a:schemeClr val="tx1"/>
                        </a:solidFill>
                      </a:endParaRPr>
                    </a:p>
                  </a:txBody>
                  <a:tcPr/>
                </a:tc>
                <a:tc>
                  <a:txBody>
                    <a:bodyPr/>
                    <a:lstStyle/>
                    <a:p>
                      <a:endParaRPr lang="da-DK" sz="900" dirty="0">
                        <a:solidFill>
                          <a:schemeClr val="tx1"/>
                        </a:solidFill>
                      </a:endParaRPr>
                    </a:p>
                  </a:txBody>
                  <a:tcPr/>
                </a:tc>
                <a:tc>
                  <a:txBody>
                    <a:bodyPr/>
                    <a:lstStyle/>
                    <a:p>
                      <a:endParaRPr lang="da-DK" sz="900" dirty="0">
                        <a:solidFill>
                          <a:schemeClr val="tx1"/>
                        </a:solidFill>
                      </a:endParaRPr>
                    </a:p>
                  </a:txBody>
                  <a:tcPr/>
                </a:tc>
                <a:tc>
                  <a:txBody>
                    <a:bodyPr/>
                    <a:lstStyle/>
                    <a:p>
                      <a:endParaRPr lang="da-DK" dirty="0">
                        <a:solidFill>
                          <a:schemeClr val="tx1"/>
                        </a:solidFill>
                      </a:endParaRPr>
                    </a:p>
                  </a:txBody>
                  <a:tcPr/>
                </a:tc>
                <a:extLst>
                  <a:ext uri="{0D108BD9-81ED-4DB2-BD59-A6C34878D82A}">
                    <a16:rowId xmlns:a16="http://schemas.microsoft.com/office/drawing/2014/main" val="2923198947"/>
                  </a:ext>
                </a:extLst>
              </a:tr>
              <a:tr h="702184">
                <a:tc>
                  <a:txBody>
                    <a:bodyPr/>
                    <a:lstStyle/>
                    <a:p>
                      <a:endParaRPr lang="da-DK" sz="900" dirty="0">
                        <a:solidFill>
                          <a:srgbClr val="FF0000"/>
                        </a:solidFill>
                      </a:endParaRPr>
                    </a:p>
                  </a:txBody>
                  <a:tcPr/>
                </a:tc>
                <a:tc>
                  <a:txBody>
                    <a:bodyPr/>
                    <a:lstStyle/>
                    <a:p>
                      <a:endParaRPr lang="da-DK" dirty="0"/>
                    </a:p>
                  </a:txBody>
                  <a:tcPr>
                    <a:solidFill>
                      <a:schemeClr val="bg1">
                        <a:lumMod val="85000"/>
                      </a:schemeClr>
                    </a:solidFill>
                  </a:tcPr>
                </a:tc>
                <a:tc>
                  <a:txBody>
                    <a:bodyPr/>
                    <a:lstStyle/>
                    <a:p>
                      <a:endParaRPr lang="da-DK" sz="900" dirty="0"/>
                    </a:p>
                  </a:txBody>
                  <a:tcPr/>
                </a:tc>
                <a:tc>
                  <a:txBody>
                    <a:bodyPr/>
                    <a:lstStyle/>
                    <a:p>
                      <a:endParaRPr lang="da-DK" dirty="0"/>
                    </a:p>
                  </a:txBody>
                  <a:tcPr/>
                </a:tc>
                <a:tc>
                  <a:txBody>
                    <a:bodyPr/>
                    <a:lstStyle/>
                    <a:p>
                      <a:endParaRPr lang="da-DK" dirty="0"/>
                    </a:p>
                  </a:txBody>
                  <a:tcPr/>
                </a:tc>
                <a:tc>
                  <a:txBody>
                    <a:bodyPr/>
                    <a:lstStyle/>
                    <a:p>
                      <a:endParaRPr lang="da-DK" sz="900" dirty="0"/>
                    </a:p>
                  </a:txBody>
                  <a:tcPr/>
                </a:tc>
                <a:tc>
                  <a:txBody>
                    <a:bodyPr/>
                    <a:lstStyle/>
                    <a:p>
                      <a:endParaRPr lang="da-DK" sz="900" dirty="0"/>
                    </a:p>
                  </a:txBody>
                  <a:tcPr/>
                </a:tc>
                <a:tc>
                  <a:txBody>
                    <a:bodyPr/>
                    <a:lstStyle/>
                    <a:p>
                      <a:endParaRPr lang="da-DK" dirty="0"/>
                    </a:p>
                  </a:txBody>
                  <a:tcPr/>
                </a:tc>
                <a:extLst>
                  <a:ext uri="{0D108BD9-81ED-4DB2-BD59-A6C34878D82A}">
                    <a16:rowId xmlns:a16="http://schemas.microsoft.com/office/drawing/2014/main" val="1811633336"/>
                  </a:ext>
                </a:extLst>
              </a:tr>
            </a:tbl>
          </a:graphicData>
        </a:graphic>
      </p:graphicFrame>
    </p:spTree>
    <p:extLst>
      <p:ext uri="{BB962C8B-B14F-4D97-AF65-F5344CB8AC3E}">
        <p14:creationId xmlns:p14="http://schemas.microsoft.com/office/powerpoint/2010/main" val="41740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think-cell data - do not delete" hidden="1"/>
          <p:cNvGraphicFramePr>
            <a:graphicFrameLocks noChangeAspect="1"/>
          </p:cNvGraphicFramePr>
          <p:nvPr>
            <p:custDataLst>
              <p:tags r:id="rId2"/>
            </p:custDataLst>
            <p:extLst>
              <p:ext uri="{D42A27DB-BD31-4B8C-83A1-F6EECF244321}">
                <p14:modId xmlns:p14="http://schemas.microsoft.com/office/powerpoint/2010/main" val="29437153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9" name="think-cell Slide" r:id="rId150" imgW="347" imgH="348" progId="TCLayout.ActiveDocument.1">
                  <p:embed/>
                </p:oleObj>
              </mc:Choice>
              <mc:Fallback>
                <p:oleObj name="think-cell Slide" r:id="rId150" imgW="347" imgH="348" progId="TCLayout.ActiveDocument.1">
                  <p:embed/>
                  <p:pic>
                    <p:nvPicPr>
                      <p:cNvPr id="63" name="think-cell data - do not delete" hidden="1"/>
                      <p:cNvPicPr/>
                      <p:nvPr/>
                    </p:nvPicPr>
                    <p:blipFill>
                      <a:blip r:embed="rId151"/>
                      <a:stretch>
                        <a:fillRect/>
                      </a:stretch>
                    </p:blipFill>
                    <p:spPr>
                      <a:xfrm>
                        <a:off x="1588" y="1588"/>
                        <a:ext cx="1588" cy="1588"/>
                      </a:xfrm>
                      <a:prstGeom prst="rect">
                        <a:avLst/>
                      </a:prstGeom>
                    </p:spPr>
                  </p:pic>
                </p:oleObj>
              </mc:Fallback>
            </mc:AlternateContent>
          </a:graphicData>
        </a:graphic>
      </p:graphicFrame>
      <p:sp>
        <p:nvSpPr>
          <p:cNvPr id="2" name="Pladsholder til dato 1"/>
          <p:cNvSpPr>
            <a:spLocks noGrp="1"/>
          </p:cNvSpPr>
          <p:nvPr>
            <p:ph type="dt" sz="half" idx="17"/>
          </p:nvPr>
        </p:nvSpPr>
        <p:spPr/>
        <p:txBody>
          <a:bodyPr/>
          <a:lstStyle/>
          <a:p>
            <a:fld id="{D6C43E05-5416-43CC-9354-A0F970D8A001}" type="datetime2">
              <a:rPr lang="da-DK" smtClean="0"/>
              <a:pPr/>
              <a:t>12. maj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6</a:t>
            </a:fld>
            <a:endParaRPr lang="da-DK" dirty="0"/>
          </a:p>
        </p:txBody>
      </p:sp>
      <p:sp>
        <p:nvSpPr>
          <p:cNvPr id="38" name="Rektangel 37"/>
          <p:cNvSpPr/>
          <p:nvPr>
            <p:custDataLst>
              <p:tags r:id="rId3"/>
            </p:custDataLst>
          </p:nvPr>
        </p:nvSpPr>
        <p:spPr bwMode="auto">
          <a:xfrm>
            <a:off x="323849" y="1030289"/>
            <a:ext cx="8745538" cy="168275"/>
          </a:xfrm>
          <a:prstGeom prst="rect">
            <a:avLst/>
          </a:prstGeom>
          <a:solidFill>
            <a:srgbClr val="DFE5EF"/>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8" name="Rektangel 97"/>
          <p:cNvSpPr/>
          <p:nvPr>
            <p:custDataLst>
              <p:tags r:id="rId4"/>
            </p:custDataLst>
          </p:nvPr>
        </p:nvSpPr>
        <p:spPr bwMode="auto">
          <a:xfrm>
            <a:off x="323850" y="1198563"/>
            <a:ext cx="8745538" cy="169862"/>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ktangel 16"/>
          <p:cNvSpPr/>
          <p:nvPr>
            <p:custDataLst>
              <p:tags r:id="rId5"/>
            </p:custDataLst>
          </p:nvPr>
        </p:nvSpPr>
        <p:spPr bwMode="auto">
          <a:xfrm>
            <a:off x="323849" y="1368425"/>
            <a:ext cx="8745538" cy="292100"/>
          </a:xfrm>
          <a:prstGeom prst="rect">
            <a:avLst/>
          </a:prstGeom>
          <a:solidFill>
            <a:srgbClr val="FFFFFF"/>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Pladsholder til tekst 3"/>
          <p:cNvSpPr>
            <a:spLocks noGrp="1"/>
          </p:cNvSpPr>
          <p:nvPr>
            <p:custDataLst>
              <p:tags r:id="rId6"/>
            </p:custDataLst>
          </p:nvPr>
        </p:nvSpPr>
        <p:spPr bwMode="auto">
          <a:xfrm>
            <a:off x="2801938" y="339725"/>
            <a:ext cx="896938" cy="260350"/>
          </a:xfrm>
          <a:prstGeom prst="rect">
            <a:avLst/>
          </a:prstGeom>
          <a:solidFill>
            <a:srgbClr val="AED9DE"/>
          </a:solidFill>
          <a:ln w="9525" cmpd="sng" algn="ctr">
            <a:solidFill>
              <a:schemeClr val="tx1"/>
            </a:solidFill>
          </a:ln>
          <a:effec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175E88D-7E54-407C-B0F1-EB62C70EDCE3}" type="datetime'2''''0''''''''''''''''''''''2''''4'''''''">
              <a:rPr lang="da-DK" altLang="en-US" b="1" smtClean="0"/>
              <a:pPr/>
              <a:t>2024</a:t>
            </a:fld>
            <a:endParaRPr lang="da-DK" b="1" dirty="0"/>
          </a:p>
        </p:txBody>
      </p:sp>
      <p:sp>
        <p:nvSpPr>
          <p:cNvPr id="35" name="Pladsholder til tekst 3"/>
          <p:cNvSpPr>
            <a:spLocks noGrp="1"/>
          </p:cNvSpPr>
          <p:nvPr>
            <p:custDataLst>
              <p:tags r:id="rId7"/>
            </p:custDataLst>
          </p:nvPr>
        </p:nvSpPr>
        <p:spPr bwMode="auto">
          <a:xfrm>
            <a:off x="3698875" y="339725"/>
            <a:ext cx="5370513" cy="260350"/>
          </a:xfrm>
          <a:prstGeom prst="rect">
            <a:avLst/>
          </a:prstGeom>
          <a:solidFill>
            <a:srgbClr val="AED9DE"/>
          </a:solidFill>
          <a:ln w="9525" cmpd="sng" algn="ctr">
            <a:solidFill>
              <a:schemeClr val="tx1"/>
            </a:solidFill>
          </a:ln>
          <a:effec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280712E-3A77-4848-9F64-ADCDD09C5282}" type="datetime'''''''''''''''''''''2''''''''''0''''2''''''''5'''''''''''''">
              <a:rPr lang="da-DK" altLang="en-US" b="1" smtClean="0"/>
              <a:pPr/>
              <a:t>2025</a:t>
            </a:fld>
            <a:endParaRPr lang="da-DK" b="1" dirty="0"/>
          </a:p>
        </p:txBody>
      </p:sp>
      <p:sp>
        <p:nvSpPr>
          <p:cNvPr id="200" name="Pladsholder til tekst 3"/>
          <p:cNvSpPr>
            <a:spLocks noGrp="1"/>
          </p:cNvSpPr>
          <p:nvPr>
            <p:custDataLst>
              <p:tags r:id="rId8"/>
            </p:custDataLst>
          </p:nvPr>
        </p:nvSpPr>
        <p:spPr bwMode="auto">
          <a:xfrm>
            <a:off x="2801939" y="600075"/>
            <a:ext cx="44132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A376E26-4DA4-4C8D-8323-D1E79B28B511}" type="datetime'''''''''''''''''''n''''''''''''o''v'''''''''''">
              <a:rPr lang="da-DK" altLang="en-US" b="1" smtClean="0"/>
              <a:pPr/>
              <a:t>nov</a:t>
            </a:fld>
            <a:endParaRPr lang="da-DK" b="1" dirty="0"/>
          </a:p>
        </p:txBody>
      </p:sp>
      <p:sp>
        <p:nvSpPr>
          <p:cNvPr id="31" name="Pladsholder til tekst 3"/>
          <p:cNvSpPr>
            <a:spLocks noGrp="1"/>
          </p:cNvSpPr>
          <p:nvPr>
            <p:custDataLst>
              <p:tags r:id="rId9"/>
            </p:custDataLst>
          </p:nvPr>
        </p:nvSpPr>
        <p:spPr bwMode="auto">
          <a:xfrm>
            <a:off x="3243264" y="600075"/>
            <a:ext cx="455613"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AFD8D76-97C4-4A5D-A125-AFF99CFA4BDE}" type="datetime'''''''''''''''''''''''''''''d''e''''''''''''''''''''''''c'''">
              <a:rPr lang="da-DK" altLang="en-US" b="1" smtClean="0"/>
              <a:pPr marL="0" lvl="0" indent="0" algn="ctr">
                <a:spcBef>
                  <a:spcPct val="0"/>
                </a:spcBef>
                <a:spcAft>
                  <a:spcPct val="0"/>
                </a:spcAft>
                <a:buNone/>
              </a:pPr>
              <a:t>dec</a:t>
            </a:fld>
            <a:endParaRPr lang="da-DK" b="1" dirty="0"/>
          </a:p>
        </p:txBody>
      </p:sp>
      <p:sp>
        <p:nvSpPr>
          <p:cNvPr id="32" name="Pladsholder til tekst 3"/>
          <p:cNvSpPr>
            <a:spLocks noGrp="1"/>
          </p:cNvSpPr>
          <p:nvPr>
            <p:custDataLst>
              <p:tags r:id="rId10"/>
            </p:custDataLst>
          </p:nvPr>
        </p:nvSpPr>
        <p:spPr bwMode="auto">
          <a:xfrm>
            <a:off x="3698875" y="600075"/>
            <a:ext cx="457200"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E6E7FCC-5035-4554-B752-5B9E6F483D0A}" type="datetime'''''''''''''''''''''''j''''''a''''n'">
              <a:rPr lang="da-DK" altLang="en-US" b="1" smtClean="0"/>
              <a:pPr/>
              <a:t>jan</a:t>
            </a:fld>
            <a:endParaRPr lang="da-DK" b="1" dirty="0"/>
          </a:p>
        </p:txBody>
      </p:sp>
      <p:sp>
        <p:nvSpPr>
          <p:cNvPr id="33" name="Pladsholder til tekst 3"/>
          <p:cNvSpPr>
            <a:spLocks noGrp="1"/>
          </p:cNvSpPr>
          <p:nvPr>
            <p:custDataLst>
              <p:tags r:id="rId11"/>
            </p:custDataLst>
          </p:nvPr>
        </p:nvSpPr>
        <p:spPr bwMode="auto">
          <a:xfrm>
            <a:off x="4156075" y="600075"/>
            <a:ext cx="411163"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1E12285-1668-43BF-A241-07EDFE4A56C3}" type="datetime'''f''''''''''''''''''''''''''e''b'''''''''''''''''''''''''">
              <a:rPr lang="da-DK" altLang="en-US" b="1" smtClean="0"/>
              <a:pPr/>
              <a:t>feb</a:t>
            </a:fld>
            <a:endParaRPr lang="da-DK" b="1" dirty="0"/>
          </a:p>
        </p:txBody>
      </p:sp>
      <p:sp>
        <p:nvSpPr>
          <p:cNvPr id="109" name="Pladsholder til tekst 3"/>
          <p:cNvSpPr>
            <a:spLocks noGrp="1"/>
          </p:cNvSpPr>
          <p:nvPr>
            <p:custDataLst>
              <p:tags r:id="rId12"/>
            </p:custDataLst>
          </p:nvPr>
        </p:nvSpPr>
        <p:spPr bwMode="auto">
          <a:xfrm>
            <a:off x="4567239" y="600075"/>
            <a:ext cx="455613"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0A114CC-5F5C-43A2-BDDC-B77588F246CF}" type="datetime'''''m''''''''''''''''''''a''''''''r'''">
              <a:rPr lang="da-DK" altLang="en-US" b="1" smtClean="0"/>
              <a:pPr/>
              <a:t>mar</a:t>
            </a:fld>
            <a:endParaRPr lang="da-DK" b="1" dirty="0"/>
          </a:p>
        </p:txBody>
      </p:sp>
      <p:sp>
        <p:nvSpPr>
          <p:cNvPr id="110" name="Pladsholder til tekst 3"/>
          <p:cNvSpPr>
            <a:spLocks noGrp="1"/>
          </p:cNvSpPr>
          <p:nvPr>
            <p:custDataLst>
              <p:tags r:id="rId13"/>
            </p:custDataLst>
          </p:nvPr>
        </p:nvSpPr>
        <p:spPr bwMode="auto">
          <a:xfrm>
            <a:off x="5022850" y="600075"/>
            <a:ext cx="44132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AB6D75D-AC62-40C7-AAD5-6B8787F16AAF}" type="datetime'a''''''''p''''''''''''''''''r'''''''''''''''''''''">
              <a:rPr lang="da-DK" altLang="en-US" b="1" smtClean="0"/>
              <a:pPr/>
              <a:t>apr</a:t>
            </a:fld>
            <a:endParaRPr lang="da-DK" b="1" dirty="0"/>
          </a:p>
        </p:txBody>
      </p:sp>
      <p:sp>
        <p:nvSpPr>
          <p:cNvPr id="111" name="Pladsholder til tekst 3"/>
          <p:cNvSpPr>
            <a:spLocks noGrp="1"/>
          </p:cNvSpPr>
          <p:nvPr>
            <p:custDataLst>
              <p:tags r:id="rId14"/>
            </p:custDataLst>
          </p:nvPr>
        </p:nvSpPr>
        <p:spPr bwMode="auto">
          <a:xfrm>
            <a:off x="5464175" y="600075"/>
            <a:ext cx="457200"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D950755-24BC-4E8C-9AC2-354AABD5AE71}" type="datetime'''''m''''a''''''''''''''''''''j'''''''''''''''''''''''''''''">
              <a:rPr lang="da-DK" altLang="en-US" b="1" smtClean="0"/>
              <a:pPr/>
              <a:t>maj</a:t>
            </a:fld>
            <a:endParaRPr lang="da-DK" b="1" dirty="0"/>
          </a:p>
        </p:txBody>
      </p:sp>
      <p:sp>
        <p:nvSpPr>
          <p:cNvPr id="112" name="Pladsholder til tekst 3"/>
          <p:cNvSpPr>
            <a:spLocks noGrp="1"/>
          </p:cNvSpPr>
          <p:nvPr>
            <p:custDataLst>
              <p:tags r:id="rId15"/>
            </p:custDataLst>
          </p:nvPr>
        </p:nvSpPr>
        <p:spPr bwMode="auto">
          <a:xfrm>
            <a:off x="5921376" y="600075"/>
            <a:ext cx="44132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522EDB8-BA50-4E65-819A-00794C745182}" type="datetime'''''''''''''''j''''''''''''''''''''''u''''''''''''''n'''''''''">
              <a:rPr lang="da-DK" altLang="en-US" b="1" smtClean="0"/>
              <a:pPr/>
              <a:t>jun</a:t>
            </a:fld>
            <a:endParaRPr lang="da-DK" b="1" dirty="0"/>
          </a:p>
        </p:txBody>
      </p:sp>
      <p:sp>
        <p:nvSpPr>
          <p:cNvPr id="113" name="Pladsholder til tekst 3"/>
          <p:cNvSpPr>
            <a:spLocks noGrp="1"/>
          </p:cNvSpPr>
          <p:nvPr>
            <p:custDataLst>
              <p:tags r:id="rId16"/>
            </p:custDataLst>
          </p:nvPr>
        </p:nvSpPr>
        <p:spPr bwMode="auto">
          <a:xfrm>
            <a:off x="6362701" y="600075"/>
            <a:ext cx="455613"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CABC737-4A17-4846-B565-4185317F87A3}" type="datetime'''''''''j''''u''''''''''l'''''''''''''''''''">
              <a:rPr lang="da-DK" altLang="en-US" b="1" smtClean="0"/>
              <a:pPr/>
              <a:t>jul</a:t>
            </a:fld>
            <a:endParaRPr lang="da-DK" b="1" dirty="0"/>
          </a:p>
        </p:txBody>
      </p:sp>
      <p:sp>
        <p:nvSpPr>
          <p:cNvPr id="114" name="Pladsholder til tekst 3"/>
          <p:cNvSpPr>
            <a:spLocks noGrp="1"/>
          </p:cNvSpPr>
          <p:nvPr>
            <p:custDataLst>
              <p:tags r:id="rId17"/>
            </p:custDataLst>
          </p:nvPr>
        </p:nvSpPr>
        <p:spPr bwMode="auto">
          <a:xfrm>
            <a:off x="6818314" y="600075"/>
            <a:ext cx="455613"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D333B4C-9F28-49A2-9EB4-ADB8935FE8E6}" type="datetime'''''''''''a''''''''''u''''''g'''''''''''''">
              <a:rPr lang="da-DK" altLang="en-US" b="1" smtClean="0"/>
              <a:pPr/>
              <a:t>aug</a:t>
            </a:fld>
            <a:endParaRPr lang="da-DK" b="1" dirty="0"/>
          </a:p>
        </p:txBody>
      </p:sp>
      <p:sp>
        <p:nvSpPr>
          <p:cNvPr id="115" name="Pladsholder til tekst 3"/>
          <p:cNvSpPr>
            <a:spLocks noGrp="1"/>
          </p:cNvSpPr>
          <p:nvPr>
            <p:custDataLst>
              <p:tags r:id="rId18"/>
            </p:custDataLst>
          </p:nvPr>
        </p:nvSpPr>
        <p:spPr bwMode="auto">
          <a:xfrm>
            <a:off x="7273925" y="600075"/>
            <a:ext cx="44132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16D5008-DD55-45AA-957D-08DF9F542CA1}" type="datetime's''''''''''''''''e''''''''''''''p'''''''''''''''''''''''''''''">
              <a:rPr lang="da-DK" altLang="en-US" b="1" smtClean="0"/>
              <a:pPr/>
              <a:t>sep</a:t>
            </a:fld>
            <a:endParaRPr lang="da-DK" b="1" dirty="0"/>
          </a:p>
        </p:txBody>
      </p:sp>
      <p:sp>
        <p:nvSpPr>
          <p:cNvPr id="116" name="Pladsholder til tekst 3"/>
          <p:cNvSpPr>
            <a:spLocks noGrp="1"/>
          </p:cNvSpPr>
          <p:nvPr>
            <p:custDataLst>
              <p:tags r:id="rId19"/>
            </p:custDataLst>
          </p:nvPr>
        </p:nvSpPr>
        <p:spPr bwMode="auto">
          <a:xfrm>
            <a:off x="7715250" y="600075"/>
            <a:ext cx="457200"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FC3C43D-0225-4048-8580-E34194923BBA}" type="datetime'''o''kt'''''''''''''">
              <a:rPr lang="da-DK" altLang="en-US" b="1" smtClean="0"/>
              <a:pPr/>
              <a:t>okt</a:t>
            </a:fld>
            <a:endParaRPr lang="da-DK" b="1" dirty="0"/>
          </a:p>
        </p:txBody>
      </p:sp>
      <p:sp>
        <p:nvSpPr>
          <p:cNvPr id="117" name="Pladsholder til tekst 3"/>
          <p:cNvSpPr>
            <a:spLocks noGrp="1"/>
          </p:cNvSpPr>
          <p:nvPr>
            <p:custDataLst>
              <p:tags r:id="rId20"/>
            </p:custDataLst>
          </p:nvPr>
        </p:nvSpPr>
        <p:spPr bwMode="auto">
          <a:xfrm>
            <a:off x="8172450" y="600075"/>
            <a:ext cx="44132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770A2A8-FA47-4937-8D69-189005417A83}" type="datetime'''''''''n''''''''''''''''''''o''''''''''''''''''''''''''v'''''">
              <a:rPr lang="da-DK" altLang="en-US" b="1" smtClean="0"/>
              <a:pPr/>
              <a:t>nov</a:t>
            </a:fld>
            <a:endParaRPr lang="da-DK" b="1" dirty="0"/>
          </a:p>
        </p:txBody>
      </p:sp>
      <p:sp>
        <p:nvSpPr>
          <p:cNvPr id="118" name="Pladsholder til tekst 3"/>
          <p:cNvSpPr>
            <a:spLocks noGrp="1"/>
          </p:cNvSpPr>
          <p:nvPr>
            <p:custDataLst>
              <p:tags r:id="rId21"/>
            </p:custDataLst>
          </p:nvPr>
        </p:nvSpPr>
        <p:spPr bwMode="auto">
          <a:xfrm>
            <a:off x="8613776" y="600075"/>
            <a:ext cx="455613"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5806BB4-3343-490C-91BF-37546C788FE9}" type="datetime'''''''''d''e''''''''''''''''c'''''''''">
              <a:rPr lang="da-DK" altLang="en-US" b="1" smtClean="0"/>
              <a:pPr/>
              <a:t>dec</a:t>
            </a:fld>
            <a:endParaRPr lang="da-DK" b="1" dirty="0"/>
          </a:p>
        </p:txBody>
      </p:sp>
      <p:cxnSp>
        <p:nvCxnSpPr>
          <p:cNvPr id="121" name="Lige forbindelse 120"/>
          <p:cNvCxnSpPr/>
          <p:nvPr>
            <p:custDataLst>
              <p:tags r:id="rId22"/>
            </p:custDataLst>
          </p:nvPr>
        </p:nvCxnSpPr>
        <p:spPr bwMode="auto">
          <a:xfrm>
            <a:off x="5022850"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0" name="Lige forbindelse 119"/>
          <p:cNvCxnSpPr/>
          <p:nvPr>
            <p:custDataLst>
              <p:tags r:id="rId23"/>
            </p:custDataLst>
          </p:nvPr>
        </p:nvCxnSpPr>
        <p:spPr bwMode="auto">
          <a:xfrm>
            <a:off x="4567238"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Lige forbindelse 14"/>
          <p:cNvCxnSpPr/>
          <p:nvPr>
            <p:custDataLst>
              <p:tags r:id="rId24"/>
            </p:custDataLst>
          </p:nvPr>
        </p:nvCxnSpPr>
        <p:spPr bwMode="auto">
          <a:xfrm>
            <a:off x="8613775"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2" name="Lige forbindelse 121"/>
          <p:cNvCxnSpPr/>
          <p:nvPr>
            <p:custDataLst>
              <p:tags r:id="rId25"/>
            </p:custDataLst>
          </p:nvPr>
        </p:nvCxnSpPr>
        <p:spPr bwMode="auto">
          <a:xfrm>
            <a:off x="5464175"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Lige forbindelse 42"/>
          <p:cNvCxnSpPr/>
          <p:nvPr>
            <p:custDataLst>
              <p:tags r:id="rId26"/>
            </p:custDataLst>
          </p:nvPr>
        </p:nvCxnSpPr>
        <p:spPr bwMode="auto">
          <a:xfrm>
            <a:off x="3243263"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Lige forbindelse 59"/>
          <p:cNvCxnSpPr/>
          <p:nvPr>
            <p:custDataLst>
              <p:tags r:id="rId27"/>
            </p:custDataLst>
          </p:nvPr>
        </p:nvCxnSpPr>
        <p:spPr bwMode="auto">
          <a:xfrm>
            <a:off x="323850" y="860425"/>
            <a:ext cx="0" cy="35909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Lige forbindelse 58"/>
          <p:cNvCxnSpPr/>
          <p:nvPr>
            <p:custDataLst>
              <p:tags r:id="rId28"/>
            </p:custDataLst>
          </p:nvPr>
        </p:nvCxnSpPr>
        <p:spPr bwMode="auto">
          <a:xfrm>
            <a:off x="9069388" y="860425"/>
            <a:ext cx="0" cy="35909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Lige forbindelse 57"/>
          <p:cNvCxnSpPr/>
          <p:nvPr>
            <p:custDataLst>
              <p:tags r:id="rId29"/>
            </p:custDataLst>
          </p:nvPr>
        </p:nvCxnSpPr>
        <p:spPr bwMode="auto">
          <a:xfrm>
            <a:off x="2801938" y="860425"/>
            <a:ext cx="0" cy="35909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Lige forbindelse 127"/>
          <p:cNvCxnSpPr/>
          <p:nvPr>
            <p:custDataLst>
              <p:tags r:id="rId30"/>
            </p:custDataLst>
          </p:nvPr>
        </p:nvCxnSpPr>
        <p:spPr bwMode="auto">
          <a:xfrm>
            <a:off x="8172450"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Lige forbindelse 126"/>
          <p:cNvCxnSpPr/>
          <p:nvPr>
            <p:custDataLst>
              <p:tags r:id="rId31"/>
            </p:custDataLst>
          </p:nvPr>
        </p:nvCxnSpPr>
        <p:spPr bwMode="auto">
          <a:xfrm>
            <a:off x="7715250"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6" name="Lige forbindelse 125"/>
          <p:cNvCxnSpPr/>
          <p:nvPr>
            <p:custDataLst>
              <p:tags r:id="rId32"/>
            </p:custDataLst>
          </p:nvPr>
        </p:nvCxnSpPr>
        <p:spPr bwMode="auto">
          <a:xfrm>
            <a:off x="7273925"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5" name="Lige forbindelse 124"/>
          <p:cNvCxnSpPr/>
          <p:nvPr>
            <p:custDataLst>
              <p:tags r:id="rId33"/>
            </p:custDataLst>
          </p:nvPr>
        </p:nvCxnSpPr>
        <p:spPr bwMode="auto">
          <a:xfrm>
            <a:off x="6818313"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Lige forbindelse 43"/>
          <p:cNvCxnSpPr/>
          <p:nvPr>
            <p:custDataLst>
              <p:tags r:id="rId34"/>
            </p:custDataLst>
          </p:nvPr>
        </p:nvCxnSpPr>
        <p:spPr bwMode="auto">
          <a:xfrm>
            <a:off x="3698875"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4" name="Lige forbindelse 123"/>
          <p:cNvCxnSpPr/>
          <p:nvPr>
            <p:custDataLst>
              <p:tags r:id="rId35"/>
            </p:custDataLst>
          </p:nvPr>
        </p:nvCxnSpPr>
        <p:spPr bwMode="auto">
          <a:xfrm>
            <a:off x="6362700"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Lige forbindelse 118"/>
          <p:cNvCxnSpPr/>
          <p:nvPr>
            <p:custDataLst>
              <p:tags r:id="rId36"/>
            </p:custDataLst>
          </p:nvPr>
        </p:nvCxnSpPr>
        <p:spPr bwMode="auto">
          <a:xfrm>
            <a:off x="4156075"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3" name="Lige forbindelse 122"/>
          <p:cNvCxnSpPr/>
          <p:nvPr>
            <p:custDataLst>
              <p:tags r:id="rId37"/>
            </p:custDataLst>
          </p:nvPr>
        </p:nvCxnSpPr>
        <p:spPr bwMode="auto">
          <a:xfrm>
            <a:off x="5921375" y="860425"/>
            <a:ext cx="0" cy="35909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 name="Lige forbindelse 135"/>
          <p:cNvCxnSpPr/>
          <p:nvPr>
            <p:custDataLst>
              <p:tags r:id="rId38"/>
            </p:custDataLst>
          </p:nvPr>
        </p:nvCxnSpPr>
        <p:spPr bwMode="auto">
          <a:xfrm>
            <a:off x="4905375"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 name="Lige forbindelse 136"/>
          <p:cNvCxnSpPr/>
          <p:nvPr>
            <p:custDataLst>
              <p:tags r:id="rId39"/>
            </p:custDataLst>
          </p:nvPr>
        </p:nvCxnSpPr>
        <p:spPr bwMode="auto">
          <a:xfrm>
            <a:off x="5008563"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 name="Lige forbindelse 137"/>
          <p:cNvCxnSpPr/>
          <p:nvPr>
            <p:custDataLst>
              <p:tags r:id="rId40"/>
            </p:custDataLst>
          </p:nvPr>
        </p:nvCxnSpPr>
        <p:spPr bwMode="auto">
          <a:xfrm>
            <a:off x="5111750"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Lige forbindelse 54"/>
          <p:cNvCxnSpPr/>
          <p:nvPr>
            <p:custDataLst>
              <p:tags r:id="rId41"/>
            </p:custDataLst>
          </p:nvPr>
        </p:nvCxnSpPr>
        <p:spPr bwMode="auto">
          <a:xfrm>
            <a:off x="3876675"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Lige forbindelse 138"/>
          <p:cNvCxnSpPr/>
          <p:nvPr>
            <p:custDataLst>
              <p:tags r:id="rId42"/>
            </p:custDataLst>
          </p:nvPr>
        </p:nvCxnSpPr>
        <p:spPr bwMode="auto">
          <a:xfrm>
            <a:off x="5214938"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Lige forbindelse 139"/>
          <p:cNvCxnSpPr/>
          <p:nvPr>
            <p:custDataLst>
              <p:tags r:id="rId43"/>
            </p:custDataLst>
          </p:nvPr>
        </p:nvCxnSpPr>
        <p:spPr bwMode="auto">
          <a:xfrm>
            <a:off x="5318125"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 name="Lige forbindelse 140"/>
          <p:cNvCxnSpPr/>
          <p:nvPr>
            <p:custDataLst>
              <p:tags r:id="rId44"/>
            </p:custDataLst>
          </p:nvPr>
        </p:nvCxnSpPr>
        <p:spPr bwMode="auto">
          <a:xfrm>
            <a:off x="5421313"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Lige forbindelse 141"/>
          <p:cNvCxnSpPr/>
          <p:nvPr>
            <p:custDataLst>
              <p:tags r:id="rId45"/>
            </p:custDataLst>
          </p:nvPr>
        </p:nvCxnSpPr>
        <p:spPr bwMode="auto">
          <a:xfrm>
            <a:off x="5524500"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 name="Lige forbindelse 142"/>
          <p:cNvCxnSpPr/>
          <p:nvPr>
            <p:custDataLst>
              <p:tags r:id="rId46"/>
            </p:custDataLst>
          </p:nvPr>
        </p:nvCxnSpPr>
        <p:spPr bwMode="auto">
          <a:xfrm>
            <a:off x="5626100"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 name="Lige forbindelse 143"/>
          <p:cNvCxnSpPr/>
          <p:nvPr>
            <p:custDataLst>
              <p:tags r:id="rId47"/>
            </p:custDataLst>
          </p:nvPr>
        </p:nvCxnSpPr>
        <p:spPr bwMode="auto">
          <a:xfrm>
            <a:off x="5729288"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5" name="Lige forbindelse 144"/>
          <p:cNvCxnSpPr/>
          <p:nvPr>
            <p:custDataLst>
              <p:tags r:id="rId48"/>
            </p:custDataLst>
          </p:nvPr>
        </p:nvCxnSpPr>
        <p:spPr bwMode="auto">
          <a:xfrm>
            <a:off x="5832475"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 name="Lige forbindelse 145"/>
          <p:cNvCxnSpPr/>
          <p:nvPr>
            <p:custDataLst>
              <p:tags r:id="rId49"/>
            </p:custDataLst>
          </p:nvPr>
        </p:nvCxnSpPr>
        <p:spPr bwMode="auto">
          <a:xfrm>
            <a:off x="5935663"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7" name="Lige forbindelse 146"/>
          <p:cNvCxnSpPr/>
          <p:nvPr>
            <p:custDataLst>
              <p:tags r:id="rId50"/>
            </p:custDataLst>
          </p:nvPr>
        </p:nvCxnSpPr>
        <p:spPr bwMode="auto">
          <a:xfrm>
            <a:off x="6038850"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8" name="Lige forbindelse 147"/>
          <p:cNvCxnSpPr/>
          <p:nvPr>
            <p:custDataLst>
              <p:tags r:id="rId51"/>
            </p:custDataLst>
          </p:nvPr>
        </p:nvCxnSpPr>
        <p:spPr bwMode="auto">
          <a:xfrm>
            <a:off x="6142038"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9" name="Lige forbindelse 148"/>
          <p:cNvCxnSpPr/>
          <p:nvPr>
            <p:custDataLst>
              <p:tags r:id="rId52"/>
            </p:custDataLst>
          </p:nvPr>
        </p:nvCxnSpPr>
        <p:spPr bwMode="auto">
          <a:xfrm>
            <a:off x="6245225"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0" name="Lige forbindelse 149"/>
          <p:cNvCxnSpPr/>
          <p:nvPr>
            <p:custDataLst>
              <p:tags r:id="rId53"/>
            </p:custDataLst>
          </p:nvPr>
        </p:nvCxnSpPr>
        <p:spPr bwMode="auto">
          <a:xfrm>
            <a:off x="6346825"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1" name="Lige forbindelse 150"/>
          <p:cNvCxnSpPr/>
          <p:nvPr>
            <p:custDataLst>
              <p:tags r:id="rId54"/>
            </p:custDataLst>
          </p:nvPr>
        </p:nvCxnSpPr>
        <p:spPr bwMode="auto">
          <a:xfrm>
            <a:off x="6450013"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2" name="Lige forbindelse 151"/>
          <p:cNvCxnSpPr/>
          <p:nvPr>
            <p:custDataLst>
              <p:tags r:id="rId55"/>
            </p:custDataLst>
          </p:nvPr>
        </p:nvCxnSpPr>
        <p:spPr bwMode="auto">
          <a:xfrm>
            <a:off x="6553200"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3" name="Lige forbindelse 152"/>
          <p:cNvCxnSpPr/>
          <p:nvPr>
            <p:custDataLst>
              <p:tags r:id="rId56"/>
            </p:custDataLst>
          </p:nvPr>
        </p:nvCxnSpPr>
        <p:spPr bwMode="auto">
          <a:xfrm>
            <a:off x="6656388"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4" name="Lige forbindelse 153"/>
          <p:cNvCxnSpPr/>
          <p:nvPr>
            <p:custDataLst>
              <p:tags r:id="rId57"/>
            </p:custDataLst>
          </p:nvPr>
        </p:nvCxnSpPr>
        <p:spPr bwMode="auto">
          <a:xfrm>
            <a:off x="6759575"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5" name="Lige forbindelse 154"/>
          <p:cNvCxnSpPr/>
          <p:nvPr>
            <p:custDataLst>
              <p:tags r:id="rId58"/>
            </p:custDataLst>
          </p:nvPr>
        </p:nvCxnSpPr>
        <p:spPr bwMode="auto">
          <a:xfrm>
            <a:off x="6862763"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6" name="Lige forbindelse 155"/>
          <p:cNvCxnSpPr/>
          <p:nvPr>
            <p:custDataLst>
              <p:tags r:id="rId59"/>
            </p:custDataLst>
          </p:nvPr>
        </p:nvCxnSpPr>
        <p:spPr bwMode="auto">
          <a:xfrm>
            <a:off x="6965950"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7" name="Lige forbindelse 156"/>
          <p:cNvCxnSpPr/>
          <p:nvPr>
            <p:custDataLst>
              <p:tags r:id="rId60"/>
            </p:custDataLst>
          </p:nvPr>
        </p:nvCxnSpPr>
        <p:spPr bwMode="auto">
          <a:xfrm>
            <a:off x="7069138"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Lige forbindelse 157"/>
          <p:cNvCxnSpPr/>
          <p:nvPr>
            <p:custDataLst>
              <p:tags r:id="rId61"/>
            </p:custDataLst>
          </p:nvPr>
        </p:nvCxnSpPr>
        <p:spPr bwMode="auto">
          <a:xfrm>
            <a:off x="7170738"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Lige forbindelse 158"/>
          <p:cNvCxnSpPr/>
          <p:nvPr>
            <p:custDataLst>
              <p:tags r:id="rId62"/>
            </p:custDataLst>
          </p:nvPr>
        </p:nvCxnSpPr>
        <p:spPr bwMode="auto">
          <a:xfrm>
            <a:off x="7377113"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Lige forbindelse 159"/>
          <p:cNvCxnSpPr/>
          <p:nvPr>
            <p:custDataLst>
              <p:tags r:id="rId63"/>
            </p:custDataLst>
          </p:nvPr>
        </p:nvCxnSpPr>
        <p:spPr bwMode="auto">
          <a:xfrm>
            <a:off x="7480300"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Lige forbindelse 160"/>
          <p:cNvCxnSpPr/>
          <p:nvPr>
            <p:custDataLst>
              <p:tags r:id="rId64"/>
            </p:custDataLst>
          </p:nvPr>
        </p:nvCxnSpPr>
        <p:spPr bwMode="auto">
          <a:xfrm>
            <a:off x="7583488"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2" name="Lige forbindelse 161"/>
          <p:cNvCxnSpPr/>
          <p:nvPr>
            <p:custDataLst>
              <p:tags r:id="rId65"/>
            </p:custDataLst>
          </p:nvPr>
        </p:nvCxnSpPr>
        <p:spPr bwMode="auto">
          <a:xfrm>
            <a:off x="7686675"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4" name="Lige forbindelse 163"/>
          <p:cNvCxnSpPr/>
          <p:nvPr>
            <p:custDataLst>
              <p:tags r:id="rId66"/>
            </p:custDataLst>
          </p:nvPr>
        </p:nvCxnSpPr>
        <p:spPr bwMode="auto">
          <a:xfrm>
            <a:off x="7893050"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5" name="Lige forbindelse 164"/>
          <p:cNvCxnSpPr/>
          <p:nvPr>
            <p:custDataLst>
              <p:tags r:id="rId67"/>
            </p:custDataLst>
          </p:nvPr>
        </p:nvCxnSpPr>
        <p:spPr bwMode="auto">
          <a:xfrm>
            <a:off x="7994650"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6" name="Lige forbindelse 165"/>
          <p:cNvCxnSpPr/>
          <p:nvPr>
            <p:custDataLst>
              <p:tags r:id="rId68"/>
            </p:custDataLst>
          </p:nvPr>
        </p:nvCxnSpPr>
        <p:spPr bwMode="auto">
          <a:xfrm>
            <a:off x="8097838"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7" name="Lige forbindelse 166"/>
          <p:cNvCxnSpPr/>
          <p:nvPr>
            <p:custDataLst>
              <p:tags r:id="rId69"/>
            </p:custDataLst>
          </p:nvPr>
        </p:nvCxnSpPr>
        <p:spPr bwMode="auto">
          <a:xfrm>
            <a:off x="8201025"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8" name="Lige forbindelse 167"/>
          <p:cNvCxnSpPr/>
          <p:nvPr>
            <p:custDataLst>
              <p:tags r:id="rId70"/>
            </p:custDataLst>
          </p:nvPr>
        </p:nvCxnSpPr>
        <p:spPr bwMode="auto">
          <a:xfrm>
            <a:off x="8304213"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9" name="Lige forbindelse 168"/>
          <p:cNvCxnSpPr/>
          <p:nvPr>
            <p:custDataLst>
              <p:tags r:id="rId71"/>
            </p:custDataLst>
          </p:nvPr>
        </p:nvCxnSpPr>
        <p:spPr bwMode="auto">
          <a:xfrm>
            <a:off x="8407400"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Lige forbindelse 169"/>
          <p:cNvCxnSpPr/>
          <p:nvPr>
            <p:custDataLst>
              <p:tags r:id="rId72"/>
            </p:custDataLst>
          </p:nvPr>
        </p:nvCxnSpPr>
        <p:spPr bwMode="auto">
          <a:xfrm>
            <a:off x="8510588"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Lige forbindelse 28"/>
          <p:cNvCxnSpPr/>
          <p:nvPr>
            <p:custDataLst>
              <p:tags r:id="rId73"/>
            </p:custDataLst>
          </p:nvPr>
        </p:nvCxnSpPr>
        <p:spPr bwMode="auto">
          <a:xfrm>
            <a:off x="8716963"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Lige forbindelse 29"/>
          <p:cNvCxnSpPr/>
          <p:nvPr>
            <p:custDataLst>
              <p:tags r:id="rId74"/>
            </p:custDataLst>
          </p:nvPr>
        </p:nvCxnSpPr>
        <p:spPr bwMode="auto">
          <a:xfrm>
            <a:off x="8818563"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Lige forbindelse 36"/>
          <p:cNvCxnSpPr/>
          <p:nvPr>
            <p:custDataLst>
              <p:tags r:id="rId75"/>
            </p:custDataLst>
          </p:nvPr>
        </p:nvCxnSpPr>
        <p:spPr bwMode="auto">
          <a:xfrm>
            <a:off x="8921750"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Lige forbindelse 38"/>
          <p:cNvCxnSpPr/>
          <p:nvPr>
            <p:custDataLst>
              <p:tags r:id="rId76"/>
            </p:custDataLst>
          </p:nvPr>
        </p:nvCxnSpPr>
        <p:spPr bwMode="auto">
          <a:xfrm>
            <a:off x="9024938"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3" name="Lige forbindelse 162"/>
          <p:cNvCxnSpPr/>
          <p:nvPr>
            <p:custDataLst>
              <p:tags r:id="rId77"/>
            </p:custDataLst>
          </p:nvPr>
        </p:nvCxnSpPr>
        <p:spPr bwMode="auto">
          <a:xfrm>
            <a:off x="7789863"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Lige forbindelse 44"/>
          <p:cNvCxnSpPr/>
          <p:nvPr>
            <p:custDataLst>
              <p:tags r:id="rId78"/>
            </p:custDataLst>
          </p:nvPr>
        </p:nvCxnSpPr>
        <p:spPr bwMode="auto">
          <a:xfrm>
            <a:off x="2846388"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Lige forbindelse 45"/>
          <p:cNvCxnSpPr/>
          <p:nvPr>
            <p:custDataLst>
              <p:tags r:id="rId79"/>
            </p:custDataLst>
          </p:nvPr>
        </p:nvCxnSpPr>
        <p:spPr bwMode="auto">
          <a:xfrm>
            <a:off x="2949575"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Lige forbindelse 46"/>
          <p:cNvCxnSpPr/>
          <p:nvPr>
            <p:custDataLst>
              <p:tags r:id="rId80"/>
            </p:custDataLst>
          </p:nvPr>
        </p:nvCxnSpPr>
        <p:spPr bwMode="auto">
          <a:xfrm>
            <a:off x="3052763"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Lige forbindelse 47"/>
          <p:cNvCxnSpPr/>
          <p:nvPr>
            <p:custDataLst>
              <p:tags r:id="rId81"/>
            </p:custDataLst>
          </p:nvPr>
        </p:nvCxnSpPr>
        <p:spPr bwMode="auto">
          <a:xfrm>
            <a:off x="3154363"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Lige forbindelse 48"/>
          <p:cNvCxnSpPr/>
          <p:nvPr>
            <p:custDataLst>
              <p:tags r:id="rId82"/>
            </p:custDataLst>
          </p:nvPr>
        </p:nvCxnSpPr>
        <p:spPr bwMode="auto">
          <a:xfrm>
            <a:off x="3257550"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Lige forbindelse 49"/>
          <p:cNvCxnSpPr/>
          <p:nvPr>
            <p:custDataLst>
              <p:tags r:id="rId83"/>
            </p:custDataLst>
          </p:nvPr>
        </p:nvCxnSpPr>
        <p:spPr bwMode="auto">
          <a:xfrm>
            <a:off x="3360738"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Lige forbindelse 50"/>
          <p:cNvCxnSpPr/>
          <p:nvPr>
            <p:custDataLst>
              <p:tags r:id="rId84"/>
            </p:custDataLst>
          </p:nvPr>
        </p:nvCxnSpPr>
        <p:spPr bwMode="auto">
          <a:xfrm>
            <a:off x="3463925"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Lige forbindelse 51"/>
          <p:cNvCxnSpPr/>
          <p:nvPr>
            <p:custDataLst>
              <p:tags r:id="rId85"/>
            </p:custDataLst>
          </p:nvPr>
        </p:nvCxnSpPr>
        <p:spPr bwMode="auto">
          <a:xfrm>
            <a:off x="3567113"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Lige forbindelse 52"/>
          <p:cNvCxnSpPr/>
          <p:nvPr>
            <p:custDataLst>
              <p:tags r:id="rId86"/>
            </p:custDataLst>
          </p:nvPr>
        </p:nvCxnSpPr>
        <p:spPr bwMode="auto">
          <a:xfrm>
            <a:off x="3670300"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Lige forbindelse 53"/>
          <p:cNvCxnSpPr/>
          <p:nvPr>
            <p:custDataLst>
              <p:tags r:id="rId87"/>
            </p:custDataLst>
          </p:nvPr>
        </p:nvCxnSpPr>
        <p:spPr bwMode="auto">
          <a:xfrm>
            <a:off x="3773488"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Lige forbindelse 55"/>
          <p:cNvCxnSpPr/>
          <p:nvPr>
            <p:custDataLst>
              <p:tags r:id="rId88"/>
            </p:custDataLst>
          </p:nvPr>
        </p:nvCxnSpPr>
        <p:spPr bwMode="auto">
          <a:xfrm>
            <a:off x="3978275"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Lige forbindelse 56"/>
          <p:cNvCxnSpPr/>
          <p:nvPr>
            <p:custDataLst>
              <p:tags r:id="rId89"/>
            </p:custDataLst>
          </p:nvPr>
        </p:nvCxnSpPr>
        <p:spPr bwMode="auto">
          <a:xfrm>
            <a:off x="4081463"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Lige forbindelse 128"/>
          <p:cNvCxnSpPr/>
          <p:nvPr>
            <p:custDataLst>
              <p:tags r:id="rId90"/>
            </p:custDataLst>
          </p:nvPr>
        </p:nvCxnSpPr>
        <p:spPr bwMode="auto">
          <a:xfrm>
            <a:off x="4184650"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Lige forbindelse 129"/>
          <p:cNvCxnSpPr/>
          <p:nvPr>
            <p:custDataLst>
              <p:tags r:id="rId91"/>
            </p:custDataLst>
          </p:nvPr>
        </p:nvCxnSpPr>
        <p:spPr bwMode="auto">
          <a:xfrm>
            <a:off x="4287838"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 name="Lige forbindelse 130"/>
          <p:cNvCxnSpPr/>
          <p:nvPr>
            <p:custDataLst>
              <p:tags r:id="rId92"/>
            </p:custDataLst>
          </p:nvPr>
        </p:nvCxnSpPr>
        <p:spPr bwMode="auto">
          <a:xfrm>
            <a:off x="4391025"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Lige forbindelse 131"/>
          <p:cNvCxnSpPr/>
          <p:nvPr>
            <p:custDataLst>
              <p:tags r:id="rId93"/>
            </p:custDataLst>
          </p:nvPr>
        </p:nvCxnSpPr>
        <p:spPr bwMode="auto">
          <a:xfrm>
            <a:off x="4494213"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3" name="Lige forbindelse 132"/>
          <p:cNvCxnSpPr/>
          <p:nvPr>
            <p:custDataLst>
              <p:tags r:id="rId94"/>
            </p:custDataLst>
          </p:nvPr>
        </p:nvCxnSpPr>
        <p:spPr bwMode="auto">
          <a:xfrm>
            <a:off x="4597400"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 name="Lige forbindelse 133"/>
          <p:cNvCxnSpPr/>
          <p:nvPr>
            <p:custDataLst>
              <p:tags r:id="rId95"/>
            </p:custDataLst>
          </p:nvPr>
        </p:nvCxnSpPr>
        <p:spPr bwMode="auto">
          <a:xfrm>
            <a:off x="4700588"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 name="Lige forbindelse 134"/>
          <p:cNvCxnSpPr/>
          <p:nvPr>
            <p:custDataLst>
              <p:tags r:id="rId96"/>
            </p:custDataLst>
          </p:nvPr>
        </p:nvCxnSpPr>
        <p:spPr bwMode="auto">
          <a:xfrm>
            <a:off x="4802188" y="860425"/>
            <a:ext cx="0" cy="35909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 name="Lige forbindelse 185"/>
          <p:cNvCxnSpPr/>
          <p:nvPr>
            <p:custDataLst>
              <p:tags r:id="rId97"/>
            </p:custDataLst>
          </p:nvPr>
        </p:nvCxnSpPr>
        <p:spPr bwMode="auto">
          <a:xfrm>
            <a:off x="323849" y="3654425"/>
            <a:ext cx="87455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7" name="Lige forbindelse 196"/>
          <p:cNvCxnSpPr/>
          <p:nvPr>
            <p:custDataLst>
              <p:tags r:id="rId98"/>
            </p:custDataLst>
          </p:nvPr>
        </p:nvCxnSpPr>
        <p:spPr bwMode="auto">
          <a:xfrm>
            <a:off x="323849" y="4052888"/>
            <a:ext cx="87455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Lige forbindelse 40"/>
          <p:cNvCxnSpPr/>
          <p:nvPr>
            <p:custDataLst>
              <p:tags r:id="rId99"/>
            </p:custDataLst>
          </p:nvPr>
        </p:nvCxnSpPr>
        <p:spPr bwMode="auto">
          <a:xfrm>
            <a:off x="323849" y="2074863"/>
            <a:ext cx="87455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 name="Lige forbindelse 7"/>
          <p:cNvCxnSpPr/>
          <p:nvPr>
            <p:custDataLst>
              <p:tags r:id="rId100"/>
            </p:custDataLst>
          </p:nvPr>
        </p:nvCxnSpPr>
        <p:spPr bwMode="auto">
          <a:xfrm>
            <a:off x="323849" y="1030288"/>
            <a:ext cx="87455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Lige forbindelse 174"/>
          <p:cNvCxnSpPr/>
          <p:nvPr>
            <p:custDataLst>
              <p:tags r:id="rId101"/>
            </p:custDataLst>
          </p:nvPr>
        </p:nvCxnSpPr>
        <p:spPr bwMode="auto">
          <a:xfrm>
            <a:off x="323849" y="1660525"/>
            <a:ext cx="87455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Lige forbindelse 176"/>
          <p:cNvCxnSpPr/>
          <p:nvPr>
            <p:custDataLst>
              <p:tags r:id="rId102"/>
            </p:custDataLst>
          </p:nvPr>
        </p:nvCxnSpPr>
        <p:spPr bwMode="auto">
          <a:xfrm>
            <a:off x="323849" y="2365375"/>
            <a:ext cx="87455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Lige forbindelse 41"/>
          <p:cNvCxnSpPr/>
          <p:nvPr>
            <p:custDataLst>
              <p:tags r:id="rId103"/>
            </p:custDataLst>
          </p:nvPr>
        </p:nvCxnSpPr>
        <p:spPr bwMode="auto">
          <a:xfrm>
            <a:off x="323849" y="2657475"/>
            <a:ext cx="87455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Lige forbindelse 178"/>
          <p:cNvCxnSpPr/>
          <p:nvPr>
            <p:custDataLst>
              <p:tags r:id="rId104"/>
            </p:custDataLst>
          </p:nvPr>
        </p:nvCxnSpPr>
        <p:spPr bwMode="auto">
          <a:xfrm>
            <a:off x="323849" y="2949575"/>
            <a:ext cx="87455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Lige forbindelse 182"/>
          <p:cNvCxnSpPr/>
          <p:nvPr>
            <p:custDataLst>
              <p:tags r:id="rId105"/>
            </p:custDataLst>
          </p:nvPr>
        </p:nvCxnSpPr>
        <p:spPr bwMode="auto">
          <a:xfrm>
            <a:off x="323849" y="3241675"/>
            <a:ext cx="87455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Lige forbindelse 207"/>
          <p:cNvCxnSpPr/>
          <p:nvPr>
            <p:custDataLst>
              <p:tags r:id="rId106"/>
            </p:custDataLst>
          </p:nvPr>
        </p:nvCxnSpPr>
        <p:spPr bwMode="auto">
          <a:xfrm>
            <a:off x="323849" y="1368425"/>
            <a:ext cx="87455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Lige forbindelse 61"/>
          <p:cNvCxnSpPr/>
          <p:nvPr>
            <p:custDataLst>
              <p:tags r:id="rId107"/>
            </p:custDataLst>
          </p:nvPr>
        </p:nvCxnSpPr>
        <p:spPr bwMode="auto">
          <a:xfrm>
            <a:off x="323849" y="4451350"/>
            <a:ext cx="87455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Lige forbindelse 60"/>
          <p:cNvCxnSpPr/>
          <p:nvPr>
            <p:custDataLst>
              <p:tags r:id="rId108"/>
            </p:custDataLst>
          </p:nvPr>
        </p:nvCxnSpPr>
        <p:spPr bwMode="auto">
          <a:xfrm>
            <a:off x="323849" y="860425"/>
            <a:ext cx="87455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9" name="Rektangel 188"/>
          <p:cNvSpPr/>
          <p:nvPr>
            <p:custDataLst>
              <p:tags r:id="rId109"/>
            </p:custDataLst>
          </p:nvPr>
        </p:nvSpPr>
        <p:spPr bwMode="auto">
          <a:xfrm>
            <a:off x="5022850" y="2106613"/>
            <a:ext cx="1323975"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5" name="Rektangel 204"/>
          <p:cNvSpPr/>
          <p:nvPr>
            <p:custDataLst>
              <p:tags r:id="rId110"/>
            </p:custDataLst>
          </p:nvPr>
        </p:nvSpPr>
        <p:spPr bwMode="auto">
          <a:xfrm>
            <a:off x="2800353" y="2106613"/>
            <a:ext cx="2222498"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3" name="Rektangel 192"/>
          <p:cNvSpPr/>
          <p:nvPr>
            <p:custDataLst>
              <p:tags r:id="rId111"/>
            </p:custDataLst>
          </p:nvPr>
        </p:nvSpPr>
        <p:spPr bwMode="auto">
          <a:xfrm>
            <a:off x="5331207" y="3686175"/>
            <a:ext cx="1309688" cy="98425"/>
          </a:xfrm>
          <a:prstGeom prst="rect">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8" name="Rektangel 197"/>
          <p:cNvSpPr/>
          <p:nvPr>
            <p:custDataLst>
              <p:tags r:id="rId112"/>
            </p:custDataLst>
          </p:nvPr>
        </p:nvSpPr>
        <p:spPr bwMode="auto">
          <a:xfrm>
            <a:off x="8211527" y="4084638"/>
            <a:ext cx="1309688" cy="98425"/>
          </a:xfrm>
          <a:prstGeom prst="rect">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0" name="Rektangel 189"/>
          <p:cNvSpPr/>
          <p:nvPr/>
        </p:nvSpPr>
        <p:spPr bwMode="auto">
          <a:xfrm>
            <a:off x="7203410" y="2689225"/>
            <a:ext cx="1309688" cy="98425"/>
          </a:xfrm>
          <a:prstGeom prst="rect">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7" name="Rektangel 186"/>
          <p:cNvSpPr/>
          <p:nvPr>
            <p:custDataLst>
              <p:tags r:id="rId113"/>
            </p:custDataLst>
          </p:nvPr>
        </p:nvSpPr>
        <p:spPr bwMode="auto">
          <a:xfrm>
            <a:off x="2800354" y="1400176"/>
            <a:ext cx="4914376" cy="98424"/>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1" name="Rektangel 190"/>
          <p:cNvSpPr/>
          <p:nvPr>
            <p:custDataLst>
              <p:tags r:id="rId114"/>
            </p:custDataLst>
          </p:nvPr>
        </p:nvSpPr>
        <p:spPr bwMode="auto">
          <a:xfrm>
            <a:off x="8211527" y="2981325"/>
            <a:ext cx="1309688" cy="98425"/>
          </a:xfrm>
          <a:prstGeom prst="rect">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2" name="Rektangel 191"/>
          <p:cNvSpPr/>
          <p:nvPr>
            <p:custDataLst>
              <p:tags r:id="rId115"/>
            </p:custDataLst>
          </p:nvPr>
        </p:nvSpPr>
        <p:spPr bwMode="auto">
          <a:xfrm>
            <a:off x="8211527" y="3273425"/>
            <a:ext cx="1309688" cy="98425"/>
          </a:xfrm>
          <a:prstGeom prst="rect">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p:cNvSpPr/>
          <p:nvPr>
            <p:custDataLst>
              <p:tags r:id="rId116"/>
            </p:custDataLst>
          </p:nvPr>
        </p:nvSpPr>
        <p:spPr bwMode="auto">
          <a:xfrm>
            <a:off x="6655182" y="3695700"/>
            <a:ext cx="2741354" cy="79375"/>
          </a:xfrm>
          <a:prstGeom prst="rect">
            <a:avLst/>
          </a:prstGeom>
          <a:solidFill>
            <a:schemeClr val="bg1"/>
          </a:solidFill>
          <a:ln w="19050" cap="flat" cmpd="sng" algn="ctr">
            <a:solidFill>
              <a:schemeClr val="tx1"/>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ktangel 23"/>
          <p:cNvSpPr/>
          <p:nvPr>
            <p:custDataLst>
              <p:tags r:id="rId117"/>
            </p:custDataLst>
          </p:nvPr>
        </p:nvSpPr>
        <p:spPr bwMode="auto">
          <a:xfrm>
            <a:off x="8527385" y="2698750"/>
            <a:ext cx="2741356" cy="79375"/>
          </a:xfrm>
          <a:prstGeom prst="rect">
            <a:avLst/>
          </a:prstGeom>
          <a:solidFill>
            <a:schemeClr val="bg1"/>
          </a:solidFill>
          <a:ln w="19050" cap="flat" cmpd="sng" algn="ctr">
            <a:solidFill>
              <a:schemeClr val="tx1"/>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Rektangel 20"/>
          <p:cNvSpPr/>
          <p:nvPr>
            <p:custDataLst>
              <p:tags r:id="rId118"/>
            </p:custDataLst>
          </p:nvPr>
        </p:nvSpPr>
        <p:spPr bwMode="auto">
          <a:xfrm>
            <a:off x="9535502" y="4094163"/>
            <a:ext cx="2741354" cy="79375"/>
          </a:xfrm>
          <a:prstGeom prst="rect">
            <a:avLst/>
          </a:prstGeom>
          <a:solidFill>
            <a:schemeClr val="bg1"/>
          </a:solidFill>
          <a:ln w="19050" cap="flat" cmpd="sng" algn="ctr">
            <a:solidFill>
              <a:schemeClr val="tx1"/>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Rektangel 24"/>
          <p:cNvSpPr/>
          <p:nvPr>
            <p:custDataLst>
              <p:tags r:id="rId119"/>
            </p:custDataLst>
          </p:nvPr>
        </p:nvSpPr>
        <p:spPr bwMode="auto">
          <a:xfrm>
            <a:off x="9535502" y="2990850"/>
            <a:ext cx="2741354" cy="79375"/>
          </a:xfrm>
          <a:prstGeom prst="rect">
            <a:avLst/>
          </a:prstGeom>
          <a:solidFill>
            <a:schemeClr val="bg1"/>
          </a:solidFill>
          <a:ln w="19050" cap="flat" cmpd="sng" algn="ctr">
            <a:solidFill>
              <a:schemeClr val="tx1"/>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p:cNvSpPr/>
          <p:nvPr>
            <p:custDataLst>
              <p:tags r:id="rId120"/>
            </p:custDataLst>
          </p:nvPr>
        </p:nvSpPr>
        <p:spPr bwMode="auto">
          <a:xfrm>
            <a:off x="9535500" y="3282950"/>
            <a:ext cx="2741355" cy="79375"/>
          </a:xfrm>
          <a:prstGeom prst="rect">
            <a:avLst/>
          </a:prstGeom>
          <a:solidFill>
            <a:schemeClr val="bg1"/>
          </a:solidFill>
          <a:ln w="19050" cap="flat" cmpd="sng" algn="ctr">
            <a:solidFill>
              <a:schemeClr val="tx1"/>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Ligebenet trekant 39"/>
          <p:cNvSpPr/>
          <p:nvPr>
            <p:custDataLst>
              <p:tags r:id="rId121"/>
            </p:custDataLst>
          </p:nvPr>
        </p:nvSpPr>
        <p:spPr bwMode="gray">
          <a:xfrm>
            <a:off x="7570788" y="1054100"/>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Ligebenet trekant 22"/>
          <p:cNvSpPr/>
          <p:nvPr>
            <p:custDataLst>
              <p:tags r:id="rId122"/>
            </p:custDataLst>
          </p:nvPr>
        </p:nvSpPr>
        <p:spPr bwMode="gray">
          <a:xfrm>
            <a:off x="8174038" y="884238"/>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Ligebenet trekant 35"/>
          <p:cNvSpPr/>
          <p:nvPr>
            <p:custDataLst>
              <p:tags r:id="rId123"/>
            </p:custDataLst>
          </p:nvPr>
        </p:nvSpPr>
        <p:spPr bwMode="gray">
          <a:xfrm>
            <a:off x="5805488" y="1054100"/>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Ligebenet trekant 19"/>
          <p:cNvSpPr/>
          <p:nvPr>
            <p:custDataLst>
              <p:tags r:id="rId124"/>
            </p:custDataLst>
          </p:nvPr>
        </p:nvSpPr>
        <p:spPr bwMode="gray">
          <a:xfrm>
            <a:off x="7173913" y="884238"/>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ombe 21"/>
          <p:cNvSpPr/>
          <p:nvPr>
            <p:custDataLst>
              <p:tags r:id="rId125"/>
            </p:custDataLst>
          </p:nvPr>
        </p:nvSpPr>
        <p:spPr bwMode="gray">
          <a:xfrm>
            <a:off x="7657579" y="1392238"/>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ombe 15"/>
          <p:cNvSpPr/>
          <p:nvPr>
            <p:custDataLst>
              <p:tags r:id="rId126"/>
            </p:custDataLst>
          </p:nvPr>
        </p:nvSpPr>
        <p:spPr bwMode="gray">
          <a:xfrm>
            <a:off x="6289675" y="2098675"/>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Ligebenet trekant 4"/>
          <p:cNvSpPr/>
          <p:nvPr>
            <p:custDataLst>
              <p:tags r:id="rId127"/>
            </p:custDataLst>
          </p:nvPr>
        </p:nvSpPr>
        <p:spPr bwMode="gray">
          <a:xfrm>
            <a:off x="5289550" y="884238"/>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Ligebenet trekant 18"/>
          <p:cNvSpPr/>
          <p:nvPr>
            <p:custDataLst>
              <p:tags r:id="rId128"/>
            </p:custDataLst>
          </p:nvPr>
        </p:nvSpPr>
        <p:spPr bwMode="gray">
          <a:xfrm>
            <a:off x="4672013" y="1054100"/>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ladsholder til tekst 3"/>
          <p:cNvSpPr>
            <a:spLocks noGrp="1"/>
          </p:cNvSpPr>
          <p:nvPr>
            <p:custDataLst>
              <p:tags r:id="rId129"/>
            </p:custDataLst>
          </p:nvPr>
        </p:nvSpPr>
        <p:spPr bwMode="auto">
          <a:xfrm>
            <a:off x="395288" y="1392238"/>
            <a:ext cx="2138363"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defRPr/>
            </a:pPr>
            <a:r>
              <a:rPr lang="da-DK" altLang="en-US" sz="800" b="1" dirty="0"/>
              <a:t>Leverance 1</a:t>
            </a:r>
            <a:r>
              <a:rPr lang="da-DK" altLang="en-US" sz="800" dirty="0"/>
              <a:t>: Redegørelse for regler for oplysning</a:t>
            </a:r>
          </a:p>
          <a:p>
            <a:pPr marL="0" lvl="0" indent="0">
              <a:spcBef>
                <a:spcPts val="0"/>
              </a:spcBef>
              <a:buNone/>
              <a:defRPr/>
            </a:pPr>
            <a:r>
              <a:rPr lang="da-DK" altLang="en-US" sz="800" dirty="0"/>
              <a:t>om og rettigheder til fjernvarmeforbrugsdata </a:t>
            </a:r>
          </a:p>
        </p:txBody>
      </p:sp>
      <p:sp>
        <p:nvSpPr>
          <p:cNvPr id="13" name="Pladsholder til tekst 3"/>
          <p:cNvSpPr>
            <a:spLocks noGrp="1"/>
          </p:cNvSpPr>
          <p:nvPr>
            <p:custDataLst>
              <p:tags r:id="rId130"/>
            </p:custDataLst>
          </p:nvPr>
        </p:nvSpPr>
        <p:spPr bwMode="auto">
          <a:xfrm>
            <a:off x="395288" y="2973388"/>
            <a:ext cx="2335213"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altLang="en-US" sz="800" b="1" dirty="0"/>
              <a:t>Leverance 6: </a:t>
            </a:r>
            <a:r>
              <a:rPr lang="da-DK" altLang="en-US" sz="800" dirty="0"/>
              <a:t>Anbefaling om nemmere </a:t>
            </a:r>
          </a:p>
          <a:p>
            <a:pPr marL="0" indent="0">
              <a:spcBef>
                <a:spcPct val="0"/>
              </a:spcBef>
              <a:spcAft>
                <a:spcPct val="0"/>
              </a:spcAft>
              <a:buNone/>
            </a:pPr>
            <a:r>
              <a:rPr lang="da-DK" altLang="en-US" sz="800" dirty="0"/>
              <a:t>og ensartet adgang til data om fjernvarmeproduktion</a:t>
            </a:r>
            <a:endParaRPr lang="da-DK" sz="800" b="1" dirty="0"/>
          </a:p>
        </p:txBody>
      </p:sp>
      <p:sp>
        <p:nvSpPr>
          <p:cNvPr id="12" name="Pladsholder til tekst 3"/>
          <p:cNvSpPr>
            <a:spLocks noGrp="1"/>
          </p:cNvSpPr>
          <p:nvPr>
            <p:custDataLst>
              <p:tags r:id="rId131"/>
            </p:custDataLst>
          </p:nvPr>
        </p:nvSpPr>
        <p:spPr bwMode="auto">
          <a:xfrm>
            <a:off x="395288" y="2681288"/>
            <a:ext cx="2174875"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altLang="en-US" sz="800" b="1" dirty="0"/>
              <a:t>Leverance 5</a:t>
            </a:r>
            <a:r>
              <a:rPr lang="da-DK" altLang="en-US" sz="800" dirty="0"/>
              <a:t>: Anbefalinger om digitaliseringstiltag </a:t>
            </a:r>
          </a:p>
          <a:p>
            <a:pPr marL="0" indent="0">
              <a:spcBef>
                <a:spcPct val="0"/>
              </a:spcBef>
              <a:spcAft>
                <a:spcPct val="0"/>
              </a:spcAft>
              <a:buNone/>
            </a:pPr>
            <a:r>
              <a:rPr lang="da-DK" altLang="en-US" sz="800" dirty="0"/>
              <a:t>til fremme af fleksibilitet i fjernvarmeselskaber</a:t>
            </a:r>
            <a:endParaRPr lang="da-DK" dirty="0"/>
          </a:p>
        </p:txBody>
      </p:sp>
      <p:sp>
        <p:nvSpPr>
          <p:cNvPr id="194" name="Pladsholder til tekst 3"/>
          <p:cNvSpPr>
            <a:spLocks noGrp="1"/>
          </p:cNvSpPr>
          <p:nvPr>
            <p:custDataLst>
              <p:tags r:id="rId132"/>
            </p:custDataLst>
          </p:nvPr>
        </p:nvSpPr>
        <p:spPr bwMode="auto">
          <a:xfrm>
            <a:off x="395288" y="4076700"/>
            <a:ext cx="2268538" cy="3508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sz="800" b="1" dirty="0"/>
              <a:t>Leverance 9</a:t>
            </a:r>
            <a:r>
              <a:rPr lang="da-DK" sz="800" dirty="0"/>
              <a:t>. Anbefaling vedr. dataunderstøttelse af </a:t>
            </a:r>
          </a:p>
          <a:p>
            <a:pPr marL="0" indent="0">
              <a:spcBef>
                <a:spcPct val="0"/>
              </a:spcBef>
              <a:spcAft>
                <a:spcPct val="0"/>
              </a:spcAft>
              <a:buNone/>
            </a:pPr>
            <a:r>
              <a:rPr lang="da-DK" sz="800" dirty="0"/>
              <a:t>udrulning af grøn varme (jf. NEKST anbefaling 8.1)</a:t>
            </a:r>
          </a:p>
          <a:p>
            <a:pPr marL="0" indent="0">
              <a:spcBef>
                <a:spcPct val="0"/>
              </a:spcBef>
              <a:spcAft>
                <a:spcPct val="0"/>
              </a:spcAft>
              <a:buNone/>
            </a:pPr>
            <a:endParaRPr lang="da-DK" sz="700" dirty="0"/>
          </a:p>
        </p:txBody>
      </p:sp>
      <p:sp>
        <p:nvSpPr>
          <p:cNvPr id="11" name="Pladsholder til tekst 3"/>
          <p:cNvSpPr>
            <a:spLocks noGrp="1"/>
          </p:cNvSpPr>
          <p:nvPr>
            <p:custDataLst>
              <p:tags r:id="rId133"/>
            </p:custDataLst>
          </p:nvPr>
        </p:nvSpPr>
        <p:spPr bwMode="auto">
          <a:xfrm>
            <a:off x="395288" y="2389188"/>
            <a:ext cx="2025650"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altLang="en-US" sz="800" b="1" dirty="0"/>
              <a:t>Leverance 4:</a:t>
            </a:r>
            <a:r>
              <a:rPr lang="da-DK" altLang="en-US" sz="800" dirty="0">
                <a:solidFill>
                  <a:schemeClr val="dk1"/>
                </a:solidFill>
              </a:rPr>
              <a:t>  </a:t>
            </a:r>
            <a:r>
              <a:rPr lang="da-DK" altLang="en-US" sz="800" dirty="0"/>
              <a:t>Anbefaling af digitaliseringstiltag</a:t>
            </a:r>
          </a:p>
          <a:p>
            <a:pPr marL="0" indent="0">
              <a:spcBef>
                <a:spcPct val="0"/>
              </a:spcBef>
              <a:spcAft>
                <a:spcPct val="0"/>
              </a:spcAft>
              <a:buNone/>
            </a:pPr>
            <a:r>
              <a:rPr lang="da-DK" altLang="en-US" sz="800" dirty="0"/>
              <a:t> til fremme af effektivitet i fjernvarmeselskaber</a:t>
            </a:r>
            <a:endParaRPr lang="da-DK" sz="1200" dirty="0"/>
          </a:p>
        </p:txBody>
      </p:sp>
      <p:sp>
        <p:nvSpPr>
          <p:cNvPr id="196" name="Pladsholder til tekst 3"/>
          <p:cNvSpPr>
            <a:spLocks noGrp="1"/>
          </p:cNvSpPr>
          <p:nvPr>
            <p:custDataLst>
              <p:tags r:id="rId134"/>
            </p:custDataLst>
          </p:nvPr>
        </p:nvSpPr>
        <p:spPr bwMode="auto">
          <a:xfrm>
            <a:off x="395288" y="1222375"/>
            <a:ext cx="474663"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defRPr/>
            </a:pPr>
            <a:r>
              <a:rPr lang="da-DK" altLang="en-US" sz="800" dirty="0">
                <a:solidFill>
                  <a:schemeClr val="bg1"/>
                </a:solidFill>
              </a:rPr>
              <a:t>Leverancer</a:t>
            </a:r>
          </a:p>
        </p:txBody>
      </p:sp>
      <p:sp>
        <p:nvSpPr>
          <p:cNvPr id="178" name="Pladsholder til tekst 3"/>
          <p:cNvSpPr>
            <a:spLocks noGrp="1"/>
          </p:cNvSpPr>
          <p:nvPr>
            <p:custDataLst>
              <p:tags r:id="rId135"/>
            </p:custDataLst>
          </p:nvPr>
        </p:nvSpPr>
        <p:spPr bwMode="auto">
          <a:xfrm>
            <a:off x="395288" y="1054100"/>
            <a:ext cx="53975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defRPr/>
            </a:pPr>
            <a:r>
              <a:rPr lang="da-DK" altLang="en-US" sz="800" dirty="0"/>
              <a:t>Møder i FFD</a:t>
            </a:r>
          </a:p>
        </p:txBody>
      </p:sp>
      <p:sp>
        <p:nvSpPr>
          <p:cNvPr id="206" name="Pladsholder til tekst 3"/>
          <p:cNvSpPr>
            <a:spLocks noGrp="1"/>
          </p:cNvSpPr>
          <p:nvPr>
            <p:custDataLst>
              <p:tags r:id="rId136"/>
            </p:custDataLst>
          </p:nvPr>
        </p:nvSpPr>
        <p:spPr bwMode="auto">
          <a:xfrm>
            <a:off x="395288" y="884238"/>
            <a:ext cx="70802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defRPr/>
            </a:pPr>
            <a:r>
              <a:rPr lang="da-DK" altLang="en-US" sz="800" dirty="0"/>
              <a:t>Møder i </a:t>
            </a:r>
            <a:r>
              <a:rPr lang="da-DK" altLang="en-US" sz="800" dirty="0" err="1"/>
              <a:t>DUG’en</a:t>
            </a:r>
            <a:endParaRPr lang="da-DK" altLang="en-US" sz="800" dirty="0"/>
          </a:p>
        </p:txBody>
      </p:sp>
      <p:sp>
        <p:nvSpPr>
          <p:cNvPr id="195" name="Pladsholder til tekst 3"/>
          <p:cNvSpPr>
            <a:spLocks noGrp="1"/>
          </p:cNvSpPr>
          <p:nvPr>
            <p:custDataLst>
              <p:tags r:id="rId137"/>
            </p:custDataLst>
          </p:nvPr>
        </p:nvSpPr>
        <p:spPr bwMode="auto">
          <a:xfrm>
            <a:off x="7370763" y="1190625"/>
            <a:ext cx="514350" cy="122238"/>
          </a:xfrm>
          <a:prstGeom prst="rect">
            <a:avLst/>
          </a:prstGeom>
          <a:solidFill>
            <a:schemeClr val="accent1"/>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9C225DE5-E9DA-4B33-8693-CDA12C10C5A3}" type="datetime'''''''''25''''''''''''''''-''''0''9''-''''2''''''0''2''5'''">
              <a:rPr lang="da-DK" altLang="en-US" sz="800" smtClean="0">
                <a:solidFill>
                  <a:schemeClr val="bg1"/>
                </a:solidFill>
              </a:rPr>
              <a:pPr/>
              <a:t>25-09-2025</a:t>
            </a:fld>
            <a:endParaRPr lang="da-DK" sz="800" dirty="0">
              <a:solidFill>
                <a:schemeClr val="bg1"/>
              </a:solidFill>
            </a:endParaRPr>
          </a:p>
        </p:txBody>
      </p:sp>
      <p:sp>
        <p:nvSpPr>
          <p:cNvPr id="185" name="Pladsholder til tekst 3"/>
          <p:cNvSpPr>
            <a:spLocks noGrp="1"/>
          </p:cNvSpPr>
          <p:nvPr>
            <p:custDataLst>
              <p:tags r:id="rId138"/>
            </p:custDataLst>
          </p:nvPr>
        </p:nvSpPr>
        <p:spPr bwMode="auto">
          <a:xfrm>
            <a:off x="5605463" y="1190625"/>
            <a:ext cx="514350" cy="122238"/>
          </a:xfrm>
          <a:prstGeom prst="rect">
            <a:avLst/>
          </a:prstGeom>
          <a:solidFill>
            <a:schemeClr val="accent1"/>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F7C9DC4C-7CD5-4FCF-8F03-3BD6DE764D7E}" type="datetime'''''''''''2''8''''''-''0''5-''''''''''2''0''2''''''5'''">
              <a:rPr lang="da-DK" altLang="en-US" sz="800" smtClean="0">
                <a:solidFill>
                  <a:schemeClr val="bg1"/>
                </a:solidFill>
              </a:rPr>
              <a:pPr/>
              <a:t>28-05-2025</a:t>
            </a:fld>
            <a:endParaRPr lang="da-DK" sz="800" dirty="0">
              <a:solidFill>
                <a:schemeClr val="bg1"/>
              </a:solidFill>
            </a:endParaRPr>
          </a:p>
        </p:txBody>
      </p:sp>
      <p:sp>
        <p:nvSpPr>
          <p:cNvPr id="174" name="Pladsholder til tekst 3"/>
          <p:cNvSpPr>
            <a:spLocks noGrp="1"/>
          </p:cNvSpPr>
          <p:nvPr>
            <p:custDataLst>
              <p:tags r:id="rId139"/>
            </p:custDataLst>
          </p:nvPr>
        </p:nvSpPr>
        <p:spPr bwMode="auto">
          <a:xfrm>
            <a:off x="7989888" y="1020763"/>
            <a:ext cx="482600"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FD3CFF64-F25E-47FC-8078-F5ED76F8ED7B}" type="datetime'''''''''''''''''''''0''''''5''''-11''''''''-''2''0''''''''25'">
              <a:rPr lang="da-DK" altLang="en-US" sz="800" smtClean="0"/>
              <a:pPr/>
              <a:t>05-11-2025</a:t>
            </a:fld>
            <a:endParaRPr lang="da-DK" sz="800" dirty="0"/>
          </a:p>
        </p:txBody>
      </p:sp>
      <p:sp>
        <p:nvSpPr>
          <p:cNvPr id="173" name="Pladsholder til tekst 3"/>
          <p:cNvSpPr>
            <a:spLocks noGrp="1"/>
          </p:cNvSpPr>
          <p:nvPr>
            <p:custDataLst>
              <p:tags r:id="rId140"/>
            </p:custDataLst>
          </p:nvPr>
        </p:nvSpPr>
        <p:spPr bwMode="auto">
          <a:xfrm>
            <a:off x="6973888" y="1020763"/>
            <a:ext cx="514350"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39D3F80C-8864-4C65-A8D5-B73C7EE8A6B9}" type="datetime'2''''9''''''''''''''''''''-0''''''''''''8''''-''''2''0''25'''">
              <a:rPr lang="da-DK" altLang="en-US" sz="800" smtClean="0"/>
              <a:pPr/>
              <a:t>29-08-2025</a:t>
            </a:fld>
            <a:endParaRPr lang="da-DK" sz="800" dirty="0"/>
          </a:p>
        </p:txBody>
      </p:sp>
      <p:sp>
        <p:nvSpPr>
          <p:cNvPr id="182" name="Pladsholder til tekst 3"/>
          <p:cNvSpPr>
            <a:spLocks noGrp="1"/>
          </p:cNvSpPr>
          <p:nvPr>
            <p:custDataLst>
              <p:tags r:id="rId141"/>
            </p:custDataLst>
          </p:nvPr>
        </p:nvSpPr>
        <p:spPr bwMode="auto">
          <a:xfrm>
            <a:off x="4479925" y="1190625"/>
            <a:ext cx="498475" cy="122238"/>
          </a:xfrm>
          <a:prstGeom prst="rect">
            <a:avLst/>
          </a:prstGeom>
          <a:solidFill>
            <a:schemeClr val="accent1"/>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8BE89DF-5D57-4D97-8B3F-8DC5B2D92DEC}" type="datetime'1''''''2-''''03''-2''0''''''''2''''''''''''''5'''''''''''">
              <a:rPr lang="da-DK" altLang="en-US" sz="800" smtClean="0">
                <a:solidFill>
                  <a:schemeClr val="bg1"/>
                </a:solidFill>
              </a:rPr>
              <a:pPr/>
              <a:t>12-03-2025</a:t>
            </a:fld>
            <a:endParaRPr lang="da-DK" sz="800" dirty="0">
              <a:solidFill>
                <a:schemeClr val="bg1"/>
              </a:solidFill>
            </a:endParaRPr>
          </a:p>
        </p:txBody>
      </p:sp>
      <p:sp>
        <p:nvSpPr>
          <p:cNvPr id="171" name="Pladsholder til tekst 3"/>
          <p:cNvSpPr>
            <a:spLocks noGrp="1"/>
          </p:cNvSpPr>
          <p:nvPr>
            <p:custDataLst>
              <p:tags r:id="rId142"/>
            </p:custDataLst>
          </p:nvPr>
        </p:nvSpPr>
        <p:spPr bwMode="auto">
          <a:xfrm>
            <a:off x="5089525" y="1020763"/>
            <a:ext cx="515938"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AA5D18A-A77B-4C02-B0C3-D63410611226}" type="datetime'''2''3''''-''0''''''''4''''''-''''20''''''2''''''''5'''''''''">
              <a:rPr lang="da-DK" altLang="en-US" sz="800" smtClean="0"/>
              <a:pPr marL="0" lvl="0" indent="0">
                <a:spcBef>
                  <a:spcPct val="0"/>
                </a:spcBef>
                <a:spcAft>
                  <a:spcPct val="0"/>
                </a:spcAft>
                <a:buNone/>
              </a:pPr>
              <a:t>23-04-2025</a:t>
            </a:fld>
            <a:endParaRPr lang="da-DK" sz="800" dirty="0"/>
          </a:p>
        </p:txBody>
      </p:sp>
      <p:sp>
        <p:nvSpPr>
          <p:cNvPr id="9" name="Pladsholder til tekst 3"/>
          <p:cNvSpPr>
            <a:spLocks noGrp="1"/>
          </p:cNvSpPr>
          <p:nvPr>
            <p:custDataLst>
              <p:tags r:id="rId143"/>
            </p:custDataLst>
          </p:nvPr>
        </p:nvSpPr>
        <p:spPr bwMode="auto">
          <a:xfrm>
            <a:off x="395288" y="1684338"/>
            <a:ext cx="1733550" cy="3667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altLang="en-US" sz="800" b="1" dirty="0"/>
              <a:t>Leverance 2: </a:t>
            </a:r>
            <a:r>
              <a:rPr lang="da-DK" altLang="en-US" sz="800" dirty="0"/>
              <a:t>Redegørelse for regler for </a:t>
            </a:r>
          </a:p>
          <a:p>
            <a:pPr marL="0" indent="0">
              <a:spcBef>
                <a:spcPct val="0"/>
              </a:spcBef>
              <a:spcAft>
                <a:spcPct val="0"/>
              </a:spcAft>
              <a:buNone/>
            </a:pPr>
            <a:r>
              <a:rPr lang="da-DK" altLang="en-US" sz="800" dirty="0"/>
              <a:t>fjernvarmeselskabers finansiering</a:t>
            </a:r>
          </a:p>
          <a:p>
            <a:pPr marL="0" indent="0">
              <a:spcBef>
                <a:spcPct val="0"/>
              </a:spcBef>
              <a:spcAft>
                <a:spcPct val="0"/>
              </a:spcAft>
              <a:buNone/>
            </a:pPr>
            <a:r>
              <a:rPr lang="da-DK" altLang="en-US" sz="800" dirty="0"/>
              <a:t> af data- og digitaliseringsaktiviteter</a:t>
            </a:r>
          </a:p>
        </p:txBody>
      </p:sp>
      <p:sp>
        <p:nvSpPr>
          <p:cNvPr id="184" name="Pladsholder til tekst 3"/>
          <p:cNvSpPr>
            <a:spLocks noGrp="1"/>
          </p:cNvSpPr>
          <p:nvPr>
            <p:custDataLst>
              <p:tags r:id="rId144"/>
            </p:custDataLst>
          </p:nvPr>
        </p:nvSpPr>
        <p:spPr bwMode="auto">
          <a:xfrm>
            <a:off x="395288" y="3678238"/>
            <a:ext cx="2027238" cy="3508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sz="800" b="1" dirty="0"/>
              <a:t>Leverance 8: </a:t>
            </a:r>
            <a:r>
              <a:rPr lang="da-DK" sz="800" dirty="0"/>
              <a:t>Anbefaling om nemmere adgang</a:t>
            </a:r>
          </a:p>
          <a:p>
            <a:pPr marL="0" indent="0">
              <a:spcBef>
                <a:spcPct val="0"/>
              </a:spcBef>
              <a:spcAft>
                <a:spcPct val="0"/>
              </a:spcAft>
              <a:buNone/>
            </a:pPr>
            <a:r>
              <a:rPr lang="da-DK" sz="800" dirty="0"/>
              <a:t> til data fra slutbrugere af fjernvarme</a:t>
            </a:r>
          </a:p>
          <a:p>
            <a:pPr marL="0" indent="0">
              <a:spcBef>
                <a:spcPct val="0"/>
              </a:spcBef>
              <a:spcAft>
                <a:spcPct val="0"/>
              </a:spcAft>
              <a:buNone/>
            </a:pPr>
            <a:endParaRPr lang="da-DK" sz="700" dirty="0"/>
          </a:p>
        </p:txBody>
      </p:sp>
      <p:sp>
        <p:nvSpPr>
          <p:cNvPr id="10" name="Pladsholder til tekst 3"/>
          <p:cNvSpPr>
            <a:spLocks noGrp="1"/>
          </p:cNvSpPr>
          <p:nvPr>
            <p:custDataLst>
              <p:tags r:id="rId145"/>
            </p:custDataLst>
          </p:nvPr>
        </p:nvSpPr>
        <p:spPr bwMode="auto">
          <a:xfrm>
            <a:off x="395288" y="2098675"/>
            <a:ext cx="1906588"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altLang="en-US" sz="800" b="1" dirty="0"/>
              <a:t>Leverance 3: </a:t>
            </a:r>
            <a:r>
              <a:rPr lang="da-DK" altLang="en-US" sz="800" dirty="0"/>
              <a:t>Anbefaling om nemmere og</a:t>
            </a:r>
          </a:p>
          <a:p>
            <a:pPr marL="0" indent="0">
              <a:spcBef>
                <a:spcPct val="0"/>
              </a:spcBef>
              <a:spcAft>
                <a:spcPct val="0"/>
              </a:spcAft>
              <a:buNone/>
            </a:pPr>
            <a:r>
              <a:rPr lang="da-DK" altLang="en-US" sz="800" dirty="0"/>
              <a:t>ensartet adgang til fjernvarmeforbrugsdata </a:t>
            </a:r>
          </a:p>
        </p:txBody>
      </p:sp>
      <p:sp>
        <p:nvSpPr>
          <p:cNvPr id="14" name="Pladsholder til tekst 3"/>
          <p:cNvSpPr>
            <a:spLocks noGrp="1"/>
          </p:cNvSpPr>
          <p:nvPr>
            <p:custDataLst>
              <p:tags r:id="rId146"/>
            </p:custDataLst>
          </p:nvPr>
        </p:nvSpPr>
        <p:spPr bwMode="auto">
          <a:xfrm>
            <a:off x="395288" y="623888"/>
            <a:ext cx="61912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C4DCD7C-D84C-4093-BB48-BFA80BA4D963}" type="datetime'''''''A''''''''k''t''''''''i''''v''''''''i''t''''e''''''''''t'">
              <a:rPr lang="da-DK" altLang="en-US" b="1" smtClean="0"/>
              <a:pPr marL="0" lvl="0" indent="0">
                <a:spcBef>
                  <a:spcPct val="0"/>
                </a:spcBef>
                <a:spcAft>
                  <a:spcPct val="0"/>
                </a:spcAft>
                <a:buNone/>
              </a:pPr>
              <a:t>Aktivitet</a:t>
            </a:fld>
            <a:endParaRPr lang="da-DK" b="1" dirty="0"/>
          </a:p>
        </p:txBody>
      </p:sp>
      <p:sp>
        <p:nvSpPr>
          <p:cNvPr id="181" name="Pladsholder til tekst 3"/>
          <p:cNvSpPr>
            <a:spLocks noGrp="1"/>
          </p:cNvSpPr>
          <p:nvPr>
            <p:custDataLst>
              <p:tags r:id="rId147"/>
            </p:custDataLst>
          </p:nvPr>
        </p:nvSpPr>
        <p:spPr bwMode="auto">
          <a:xfrm>
            <a:off x="395288" y="3265488"/>
            <a:ext cx="2243138" cy="3667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sz="800" b="1" dirty="0"/>
              <a:t>Leverance 7: </a:t>
            </a:r>
            <a:r>
              <a:rPr lang="da-DK" sz="800" dirty="0"/>
              <a:t>Anbefaling vedr. dataunderstøttelse</a:t>
            </a:r>
          </a:p>
          <a:p>
            <a:pPr marL="0" indent="0">
              <a:spcBef>
                <a:spcPct val="0"/>
              </a:spcBef>
              <a:spcAft>
                <a:spcPct val="0"/>
              </a:spcAft>
              <a:buNone/>
            </a:pPr>
            <a:r>
              <a:rPr lang="da-DK" sz="800" dirty="0"/>
              <a:t> af fjernvarmekunder og slutbrugere </a:t>
            </a:r>
          </a:p>
          <a:p>
            <a:pPr marL="0" indent="0">
              <a:spcBef>
                <a:spcPct val="0"/>
              </a:spcBef>
              <a:spcAft>
                <a:spcPct val="0"/>
              </a:spcAft>
              <a:buNone/>
            </a:pPr>
            <a:r>
              <a:rPr lang="da-DK" sz="800" dirty="0"/>
              <a:t>til fremme af energieffektivitet i fjernvarmesystemet</a:t>
            </a:r>
          </a:p>
        </p:txBody>
      </p:sp>
      <p:sp>
        <p:nvSpPr>
          <p:cNvPr id="199" name="Rektangel 198"/>
          <p:cNvSpPr/>
          <p:nvPr/>
        </p:nvSpPr>
        <p:spPr>
          <a:xfrm>
            <a:off x="1326899" y="4689387"/>
            <a:ext cx="888851" cy="72008"/>
          </a:xfrm>
          <a:prstGeom prst="rect">
            <a:avLst/>
          </a:prstGeom>
          <a:solidFill>
            <a:srgbClr val="94CDD3"/>
          </a:solidFill>
          <a:ln>
            <a:solidFill>
              <a:srgbClr val="AED9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1" name="Tekstfelt 200"/>
          <p:cNvSpPr txBox="1"/>
          <p:nvPr/>
        </p:nvSpPr>
        <p:spPr>
          <a:xfrm>
            <a:off x="2255838" y="4608188"/>
            <a:ext cx="1619250" cy="207749"/>
          </a:xfrm>
          <a:prstGeom prst="rect">
            <a:avLst/>
          </a:prstGeom>
          <a:noFill/>
        </p:spPr>
        <p:txBody>
          <a:bodyPr wrap="square" rtlCol="0">
            <a:spAutoFit/>
          </a:bodyPr>
          <a:lstStyle/>
          <a:p>
            <a:r>
              <a:rPr lang="da-DK" sz="750" dirty="0"/>
              <a:t>Leverance igangsættes</a:t>
            </a:r>
          </a:p>
        </p:txBody>
      </p:sp>
      <p:sp>
        <p:nvSpPr>
          <p:cNvPr id="203" name="Rektangel 202"/>
          <p:cNvSpPr/>
          <p:nvPr/>
        </p:nvSpPr>
        <p:spPr>
          <a:xfrm>
            <a:off x="3733549" y="4687600"/>
            <a:ext cx="888851" cy="72008"/>
          </a:xfrm>
          <a:prstGeom prst="rect">
            <a:avLst/>
          </a:prstGeom>
          <a:solidFill>
            <a:srgbClr val="0097A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4" name="Tekstfelt 203"/>
          <p:cNvSpPr txBox="1"/>
          <p:nvPr/>
        </p:nvSpPr>
        <p:spPr>
          <a:xfrm>
            <a:off x="4637633" y="4602459"/>
            <a:ext cx="1619250" cy="207749"/>
          </a:xfrm>
          <a:prstGeom prst="rect">
            <a:avLst/>
          </a:prstGeom>
          <a:noFill/>
        </p:spPr>
        <p:txBody>
          <a:bodyPr wrap="square" rtlCol="0">
            <a:spAutoFit/>
          </a:bodyPr>
          <a:lstStyle/>
          <a:p>
            <a:r>
              <a:rPr lang="da-DK" sz="750" dirty="0"/>
              <a:t>Leverance udarbejdes</a:t>
            </a:r>
          </a:p>
        </p:txBody>
      </p:sp>
      <p:sp>
        <p:nvSpPr>
          <p:cNvPr id="210" name="Tekstfelt 209"/>
          <p:cNvSpPr txBox="1"/>
          <p:nvPr/>
        </p:nvSpPr>
        <p:spPr>
          <a:xfrm>
            <a:off x="4658641" y="4886325"/>
            <a:ext cx="1619250" cy="207749"/>
          </a:xfrm>
          <a:prstGeom prst="rect">
            <a:avLst/>
          </a:prstGeom>
          <a:noFill/>
        </p:spPr>
        <p:txBody>
          <a:bodyPr wrap="square" rtlCol="0">
            <a:spAutoFit/>
          </a:bodyPr>
          <a:lstStyle/>
          <a:p>
            <a:r>
              <a:rPr lang="da-DK" sz="750" dirty="0"/>
              <a:t>Møde</a:t>
            </a:r>
          </a:p>
        </p:txBody>
      </p:sp>
      <p:sp>
        <p:nvSpPr>
          <p:cNvPr id="28" name="Afrundet rektangel 27"/>
          <p:cNvSpPr/>
          <p:nvPr/>
        </p:nvSpPr>
        <p:spPr>
          <a:xfrm>
            <a:off x="6140353" y="4664529"/>
            <a:ext cx="879075" cy="72572"/>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0" name="Tekstfelt 179"/>
          <p:cNvSpPr txBox="1"/>
          <p:nvPr/>
        </p:nvSpPr>
        <p:spPr>
          <a:xfrm>
            <a:off x="7058025" y="4572184"/>
            <a:ext cx="1619250" cy="207749"/>
          </a:xfrm>
          <a:prstGeom prst="rect">
            <a:avLst/>
          </a:prstGeom>
          <a:noFill/>
        </p:spPr>
        <p:txBody>
          <a:bodyPr wrap="square" rtlCol="0">
            <a:spAutoFit/>
          </a:bodyPr>
          <a:lstStyle/>
          <a:p>
            <a:r>
              <a:rPr lang="da-DK" sz="750" dirty="0"/>
              <a:t>Tidspunkt for afslutning uafklaret</a:t>
            </a:r>
          </a:p>
        </p:txBody>
      </p:sp>
      <p:sp>
        <p:nvSpPr>
          <p:cNvPr id="172" name="Tekstfelt 171"/>
          <p:cNvSpPr txBox="1"/>
          <p:nvPr/>
        </p:nvSpPr>
        <p:spPr>
          <a:xfrm>
            <a:off x="2266534" y="4868862"/>
            <a:ext cx="1619250" cy="207749"/>
          </a:xfrm>
          <a:prstGeom prst="rect">
            <a:avLst/>
          </a:prstGeom>
          <a:noFill/>
        </p:spPr>
        <p:txBody>
          <a:bodyPr wrap="square" rtlCol="0">
            <a:spAutoFit/>
          </a:bodyPr>
          <a:lstStyle/>
          <a:p>
            <a:r>
              <a:rPr lang="da-DK" sz="750" dirty="0"/>
              <a:t>Leverance afsluttes</a:t>
            </a:r>
          </a:p>
        </p:txBody>
      </p:sp>
      <p:sp>
        <p:nvSpPr>
          <p:cNvPr id="4" name="Rombe 3"/>
          <p:cNvSpPr/>
          <p:nvPr/>
        </p:nvSpPr>
        <p:spPr>
          <a:xfrm>
            <a:off x="1713610" y="4933429"/>
            <a:ext cx="125509" cy="12113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6" name="Ligebenet trekant 175"/>
          <p:cNvSpPr/>
          <p:nvPr/>
        </p:nvSpPr>
        <p:spPr>
          <a:xfrm>
            <a:off x="4128844" y="4915043"/>
            <a:ext cx="131368" cy="11904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2" name="Rektangel 201">
            <a:extLst>
              <a:ext uri="{FF2B5EF4-FFF2-40B4-BE49-F238E27FC236}">
                <a16:creationId xmlns:a16="http://schemas.microsoft.com/office/drawing/2014/main" id="{BC0F8895-9970-4DFD-AF56-1CE38239C1D4}"/>
              </a:ext>
            </a:extLst>
          </p:cNvPr>
          <p:cNvSpPr/>
          <p:nvPr>
            <p:custDataLst>
              <p:tags r:id="rId148"/>
            </p:custDataLst>
          </p:nvPr>
        </p:nvSpPr>
        <p:spPr bwMode="auto">
          <a:xfrm>
            <a:off x="7203410" y="2401317"/>
            <a:ext cx="1309688" cy="98425"/>
          </a:xfrm>
          <a:prstGeom prst="rect">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7" name="Rektangel 206">
            <a:extLst>
              <a:ext uri="{FF2B5EF4-FFF2-40B4-BE49-F238E27FC236}">
                <a16:creationId xmlns:a16="http://schemas.microsoft.com/office/drawing/2014/main" id="{529BF979-E56B-4892-B7B2-116FAF582E34}"/>
              </a:ext>
            </a:extLst>
          </p:cNvPr>
          <p:cNvSpPr/>
          <p:nvPr/>
        </p:nvSpPr>
        <p:spPr bwMode="auto">
          <a:xfrm>
            <a:off x="8527385" y="2410842"/>
            <a:ext cx="2741359" cy="79375"/>
          </a:xfrm>
          <a:prstGeom prst="rect">
            <a:avLst/>
          </a:prstGeom>
          <a:solidFill>
            <a:schemeClr val="bg1"/>
          </a:solidFill>
          <a:ln w="19050" cap="flat" cmpd="sng" algn="ctr">
            <a:solidFill>
              <a:schemeClr val="tx1"/>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2" name="Rektangel 211">
            <a:extLst>
              <a:ext uri="{FF2B5EF4-FFF2-40B4-BE49-F238E27FC236}">
                <a16:creationId xmlns:a16="http://schemas.microsoft.com/office/drawing/2014/main" id="{DF15C5B5-B46B-4992-96F5-017693643CD2}"/>
              </a:ext>
            </a:extLst>
          </p:cNvPr>
          <p:cNvSpPr/>
          <p:nvPr/>
        </p:nvSpPr>
        <p:spPr bwMode="auto">
          <a:xfrm>
            <a:off x="5031322" y="1703387"/>
            <a:ext cx="1323975"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3" name="Rektangel 212">
            <a:extLst>
              <a:ext uri="{FF2B5EF4-FFF2-40B4-BE49-F238E27FC236}">
                <a16:creationId xmlns:a16="http://schemas.microsoft.com/office/drawing/2014/main" id="{BD72647E-8E3E-48E9-B088-75FDCE8A1B79}"/>
              </a:ext>
            </a:extLst>
          </p:cNvPr>
          <p:cNvSpPr/>
          <p:nvPr/>
        </p:nvSpPr>
        <p:spPr bwMode="auto">
          <a:xfrm>
            <a:off x="2800353" y="1703387"/>
            <a:ext cx="2230970"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4" name="Rombe 213">
            <a:extLst>
              <a:ext uri="{FF2B5EF4-FFF2-40B4-BE49-F238E27FC236}">
                <a16:creationId xmlns:a16="http://schemas.microsoft.com/office/drawing/2014/main" id="{C20DA5DA-621B-4F44-90C4-EA2361A58669}"/>
              </a:ext>
            </a:extLst>
          </p:cNvPr>
          <p:cNvSpPr/>
          <p:nvPr/>
        </p:nvSpPr>
        <p:spPr bwMode="gray">
          <a:xfrm>
            <a:off x="6298147" y="1695449"/>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60331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12. maj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7</a:t>
            </a:fld>
            <a:endParaRPr lang="da-DK" dirty="0"/>
          </a:p>
        </p:txBody>
      </p:sp>
      <p:sp>
        <p:nvSpPr>
          <p:cNvPr id="4" name="Pladsholder til tekst 3"/>
          <p:cNvSpPr>
            <a:spLocks noGrp="1"/>
          </p:cNvSpPr>
          <p:nvPr>
            <p:ph type="body" sz="quarter" idx="21"/>
          </p:nvPr>
        </p:nvSpPr>
        <p:spPr>
          <a:solidFill>
            <a:srgbClr val="40B1BD"/>
          </a:solidFill>
        </p:spPr>
        <p:txBody>
          <a:bodyPr/>
          <a:lstStyle/>
          <a:p>
            <a:r>
              <a:rPr lang="da-DK" dirty="0"/>
              <a:t>Baggrund ift. </a:t>
            </a:r>
            <a:r>
              <a:rPr lang="da-DK" dirty="0" err="1"/>
              <a:t>DUG’ernes</a:t>
            </a:r>
            <a:r>
              <a:rPr lang="da-DK" dirty="0"/>
              <a:t> arbejdsprogrammer</a:t>
            </a:r>
          </a:p>
        </p:txBody>
      </p:sp>
      <p:sp>
        <p:nvSpPr>
          <p:cNvPr id="5" name="Pladsholder til tekst 4"/>
          <p:cNvSpPr>
            <a:spLocks noGrp="1"/>
          </p:cNvSpPr>
          <p:nvPr>
            <p:ph type="body" sz="quarter" idx="14"/>
          </p:nvPr>
        </p:nvSpPr>
        <p:spPr>
          <a:xfrm>
            <a:off x="215584" y="1174881"/>
            <a:ext cx="8460872" cy="3419999"/>
          </a:xfrm>
        </p:spPr>
        <p:txBody>
          <a:bodyPr/>
          <a:lstStyle/>
          <a:p>
            <a:r>
              <a:rPr lang="da-DK" dirty="0"/>
              <a:t>Forum for Forsyningsdata (FFD) sætter retning for partnerskabet ved at vedtage overordnede målsætninger og principper (som dermed udgør </a:t>
            </a:r>
            <a:r>
              <a:rPr lang="da-DK" dirty="0" err="1"/>
              <a:t>FDPs</a:t>
            </a:r>
            <a:r>
              <a:rPr lang="da-DK" dirty="0"/>
              <a:t> arbejdsplan) og løbende at genbesøge disse. På baggrund af målsætninger og principper udarbejder de enkelte Dataudviklingsgrupper (</a:t>
            </a:r>
            <a:r>
              <a:rPr lang="da-DK" dirty="0" err="1"/>
              <a:t>DUG’er</a:t>
            </a:r>
            <a:r>
              <a:rPr lang="da-DK" dirty="0"/>
              <a:t>) et arbejdsprogram hver. Arbejdsprogrammerne revideres løbende i </a:t>
            </a:r>
            <a:r>
              <a:rPr lang="da-DK" dirty="0" err="1"/>
              <a:t>FDPs</a:t>
            </a:r>
            <a:r>
              <a:rPr lang="da-DK" dirty="0"/>
              <a:t> programperiode.</a:t>
            </a:r>
          </a:p>
          <a:p>
            <a:r>
              <a:rPr lang="da-DK" dirty="0"/>
              <a:t>FFD sikrer fremdrift i partnerskabet ved løbende at forholde sig til </a:t>
            </a:r>
            <a:r>
              <a:rPr lang="da-DK" dirty="0" err="1"/>
              <a:t>DUG’er</a:t>
            </a:r>
            <a:r>
              <a:rPr lang="da-DK" dirty="0"/>
              <a:t> og </a:t>
            </a:r>
            <a:r>
              <a:rPr lang="da-DK" dirty="0" err="1"/>
              <a:t>TAUs</a:t>
            </a:r>
            <a:r>
              <a:rPr lang="da-DK" dirty="0"/>
              <a:t> arbejdsprogram. For at sikre en smidig proces skal FFD dog ikke godkende disse. Det betyder, at </a:t>
            </a:r>
            <a:r>
              <a:rPr lang="da-DK" dirty="0" err="1"/>
              <a:t>DUG’er</a:t>
            </a:r>
            <a:r>
              <a:rPr lang="da-DK" dirty="0"/>
              <a:t> og TAU kan igangsætte de leverancer, disse fora finder nødvendige for at understøtte partnerskabets overordnede målsætninger, uden godkendelse fra FFD.</a:t>
            </a:r>
          </a:p>
          <a:p>
            <a:r>
              <a:rPr lang="da-DK" dirty="0"/>
              <a:t>Der udarbejdes 1-sides leverancebeskrivelser for hver leverance. Leverancer afsluttes løbende gennem </a:t>
            </a:r>
            <a:r>
              <a:rPr lang="da-DK" dirty="0" err="1"/>
              <a:t>FDPs</a:t>
            </a:r>
            <a:r>
              <a:rPr lang="da-DK" dirty="0"/>
              <a:t> programperiode og kan danne grundlag for </a:t>
            </a:r>
            <a:r>
              <a:rPr lang="da-DK" dirty="0" err="1"/>
              <a:t>opfølgende</a:t>
            </a:r>
            <a:r>
              <a:rPr lang="da-DK" dirty="0"/>
              <a:t> leverancer. </a:t>
            </a:r>
          </a:p>
          <a:p>
            <a:endParaRPr lang="da-DK" dirty="0"/>
          </a:p>
          <a:p>
            <a:r>
              <a:rPr lang="da-DK" dirty="0"/>
              <a:t> </a:t>
            </a:r>
          </a:p>
          <a:p>
            <a:endParaRPr lang="da-DK" dirty="0"/>
          </a:p>
        </p:txBody>
      </p:sp>
    </p:spTree>
    <p:extLst>
      <p:ext uri="{BB962C8B-B14F-4D97-AF65-F5344CB8AC3E}">
        <p14:creationId xmlns:p14="http://schemas.microsoft.com/office/powerpoint/2010/main" val="295745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12. maj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8</a:t>
            </a:fld>
            <a:endParaRPr lang="da-DK" dirty="0"/>
          </a:p>
        </p:txBody>
      </p:sp>
      <p:sp>
        <p:nvSpPr>
          <p:cNvPr id="4" name="Pladsholder til tekst 3"/>
          <p:cNvSpPr>
            <a:spLocks noGrp="1"/>
          </p:cNvSpPr>
          <p:nvPr>
            <p:ph type="body" sz="quarter" idx="21"/>
          </p:nvPr>
        </p:nvSpPr>
        <p:spPr/>
        <p:txBody>
          <a:bodyPr/>
          <a:lstStyle/>
          <a:p>
            <a:r>
              <a:rPr lang="da-DK" dirty="0"/>
              <a:t>Baggrund ift. </a:t>
            </a:r>
            <a:r>
              <a:rPr lang="da-DK" dirty="0" err="1"/>
              <a:t>DUG’ernes</a:t>
            </a:r>
            <a:r>
              <a:rPr lang="da-DK" dirty="0"/>
              <a:t> arbejdsprogrammer</a:t>
            </a:r>
          </a:p>
        </p:txBody>
      </p:sp>
      <p:sp>
        <p:nvSpPr>
          <p:cNvPr id="5" name="Pladsholder til tekst 4"/>
          <p:cNvSpPr>
            <a:spLocks noGrp="1"/>
          </p:cNvSpPr>
          <p:nvPr>
            <p:ph type="body" sz="quarter" idx="14"/>
          </p:nvPr>
        </p:nvSpPr>
        <p:spPr>
          <a:xfrm>
            <a:off x="251520" y="915566"/>
            <a:ext cx="8064896" cy="3419999"/>
          </a:xfrm>
        </p:spPr>
        <p:txBody>
          <a:bodyPr/>
          <a:lstStyle/>
          <a:p>
            <a:r>
              <a:rPr lang="da-DK" sz="1000" dirty="0"/>
              <a:t>Partnerskab skal producere 3 generelle typer af leverancer: 1) Anbefalinger til regeringen, 2) Frivillige tiltag og 3) Pilot og testprojekter. Typerne dækker over følgende konkrete leverancetyper (bemærk, at der kan tilføjes flere typer, i løbet af programmet): </a:t>
            </a:r>
          </a:p>
          <a:p>
            <a:pPr marL="228600" indent="-228600">
              <a:buAutoNum type="arabicParenR"/>
            </a:pPr>
            <a:r>
              <a:rPr lang="da-DK" sz="900" b="1" i="1" dirty="0"/>
              <a:t>Anbefaling (til regeringen),</a:t>
            </a:r>
            <a:r>
              <a:rPr lang="da-DK" sz="900" i="1" dirty="0"/>
              <a:t> der forudsætter politisk stillingtagen, fx til regulering om frisættelse af øvrig relevant </a:t>
            </a:r>
            <a:r>
              <a:rPr lang="da-DK" sz="900" i="1" dirty="0" err="1"/>
              <a:t>eldata</a:t>
            </a:r>
            <a:r>
              <a:rPr lang="da-DK" sz="900" i="1" dirty="0"/>
              <a:t> (udover forbrugs- og produktionsdata) i regi af elforsyningsloven. Anbefalingerne bør have karakter af beslutningsoplæg og indeholde de konkrete tiltag, der skal til for at opnå det ønskede resultat inkl. opstilling af forskellige scenarier, detaljerede forslag til evt. ændring af reguleringen, økonomiske konsekvensberegninger, beskrivelse af konsekvenserne for dataøkosystemet osv. </a:t>
            </a:r>
          </a:p>
          <a:p>
            <a:pPr marL="228600" indent="-228600">
              <a:buAutoNum type="arabicParenR"/>
            </a:pPr>
            <a:r>
              <a:rPr lang="da-DK" sz="900" b="1" i="1" dirty="0"/>
              <a:t>(Branche-)standard</a:t>
            </a:r>
            <a:r>
              <a:rPr lang="da-DK" sz="900" i="1" dirty="0"/>
              <a:t>, fx for </a:t>
            </a:r>
            <a:r>
              <a:rPr lang="da-DK" sz="900" i="1" dirty="0" err="1"/>
              <a:t>fsva</a:t>
            </a:r>
            <a:r>
              <a:rPr lang="da-DK" sz="900" i="1" dirty="0"/>
              <a:t>. dataformat- og kvalitet, tidsopløsning og opdateringsfrekvens, adgangsmetode vedr. fjernvarmeforbrugsdata</a:t>
            </a:r>
          </a:p>
          <a:p>
            <a:pPr marL="228600" indent="-228600">
              <a:buAutoNum type="arabicParenR"/>
            </a:pPr>
            <a:r>
              <a:rPr lang="da-DK" sz="900" b="1" i="1" dirty="0"/>
              <a:t>God praksis</a:t>
            </a:r>
            <a:r>
              <a:rPr lang="da-DK" sz="900" i="1" dirty="0"/>
              <a:t> (</a:t>
            </a:r>
            <a:r>
              <a:rPr lang="da-DK" sz="900" i="1" dirty="0" err="1"/>
              <a:t>best</a:t>
            </a:r>
            <a:r>
              <a:rPr lang="da-DK" sz="900" i="1" dirty="0"/>
              <a:t> </a:t>
            </a:r>
            <a:r>
              <a:rPr lang="da-DK" sz="900" i="1" dirty="0" err="1"/>
              <a:t>practice</a:t>
            </a:r>
            <a:r>
              <a:rPr lang="da-DK" sz="900" i="1" dirty="0"/>
              <a:t>), fx eksempler på hvordan digitaliseringstiltag kan bidrage til en mere effektiv drift i elsektoren </a:t>
            </a:r>
          </a:p>
          <a:p>
            <a:pPr marL="228600" indent="-228600">
              <a:buAutoNum type="arabicParenR"/>
            </a:pPr>
            <a:r>
              <a:rPr lang="da-DK" sz="900" b="1" i="1" dirty="0"/>
              <a:t>Retningslinjer</a:t>
            </a:r>
            <a:r>
              <a:rPr lang="da-DK" sz="900" i="1" dirty="0"/>
              <a:t>, fx fælles retningslinjer for dataformater inkl. metadata i partnerskabet eller for </a:t>
            </a:r>
            <a:r>
              <a:rPr lang="da-DK" sz="900" i="1" dirty="0" err="1"/>
              <a:t>API’er</a:t>
            </a:r>
            <a:r>
              <a:rPr lang="da-DK" sz="900" i="1" dirty="0"/>
              <a:t> til udveksling af forbrugsdata (protokol for udveksling af data med samme sprog)</a:t>
            </a:r>
          </a:p>
          <a:p>
            <a:pPr marL="228600" indent="-228600">
              <a:buAutoNum type="arabicParenR"/>
            </a:pPr>
            <a:r>
              <a:rPr lang="da-DK" sz="900" b="1" i="1" dirty="0"/>
              <a:t> Vejledning, </a:t>
            </a:r>
            <a:r>
              <a:rPr lang="da-DK" sz="900" i="1" dirty="0"/>
              <a:t>fra myndighedsside, fx ift. gældende regler i </a:t>
            </a:r>
            <a:r>
              <a:rPr lang="da-DK" sz="900" i="1"/>
              <a:t>relevant sektorlovgivning</a:t>
            </a:r>
            <a:endParaRPr lang="da-DK" sz="900" i="1" dirty="0"/>
          </a:p>
          <a:p>
            <a:pPr marL="228600" indent="-228600">
              <a:buAutoNum type="arabicParenR"/>
            </a:pPr>
            <a:r>
              <a:rPr lang="da-DK" sz="900" b="1" i="1" dirty="0"/>
              <a:t>Rådgivning, </a:t>
            </a:r>
            <a:r>
              <a:rPr lang="da-DK" sz="900" i="1" dirty="0" err="1"/>
              <a:t>mhp</a:t>
            </a:r>
            <a:r>
              <a:rPr lang="da-DK" sz="900" i="1" dirty="0"/>
              <a:t>. at skabe sammenhæng og ensartethed i programmet, specifikt vedrørende fællesoffentlige arkitekturprincipper, og mere generelt eksempelvis ift. GDPR</a:t>
            </a:r>
            <a:r>
              <a:rPr lang="da-DK" sz="900" b="1" i="1" dirty="0"/>
              <a:t>.</a:t>
            </a:r>
          </a:p>
          <a:p>
            <a:pPr marL="228600" indent="-228600">
              <a:buAutoNum type="arabicParenR"/>
            </a:pPr>
            <a:r>
              <a:rPr lang="da-DK" sz="900" b="1" i="1" dirty="0"/>
              <a:t>Understøttelse</a:t>
            </a:r>
            <a:r>
              <a:rPr lang="da-DK" sz="900" i="1" dirty="0"/>
              <a:t>, af processer og fora, fx i et europæisk arbejde vedr. kommunikationsprotokoller og standarder for tovejsladning</a:t>
            </a:r>
          </a:p>
          <a:p>
            <a:pPr marL="228600" indent="-228600">
              <a:buAutoNum type="arabicParenR"/>
            </a:pPr>
            <a:r>
              <a:rPr lang="da-DK" sz="900" b="1" i="1" dirty="0"/>
              <a:t>Analyse//redegørelse</a:t>
            </a:r>
            <a:r>
              <a:rPr lang="da-DK" sz="900" i="1" dirty="0"/>
              <a:t>, for at styrke </a:t>
            </a:r>
            <a:r>
              <a:rPr lang="da-DK" sz="900" i="1" dirty="0" err="1"/>
              <a:t>vidensgrundlaget</a:t>
            </a:r>
            <a:r>
              <a:rPr lang="da-DK" sz="900" i="1" dirty="0"/>
              <a:t> for senere (potentielle) FDP-leverancer, fx analyse af hvordan digitaliseringstiltag kan bidrage til en mere effektiv drift i fjernvarmesektoren, udarbejdelse af business cases, mm. Analyserne//redegørelser kan fx pege på, at der er grundlag for at udarbejde en eller flere konkrete anbefalings-leverancer. </a:t>
            </a:r>
          </a:p>
          <a:p>
            <a:pPr marL="228600" indent="-228600">
              <a:buAutoNum type="arabicParenR"/>
            </a:pPr>
            <a:r>
              <a:rPr lang="da-DK" sz="900" b="1" i="1" dirty="0"/>
              <a:t>Pilot- eller testprojekt</a:t>
            </a:r>
            <a:r>
              <a:rPr lang="da-DK" sz="900" i="1" dirty="0"/>
              <a:t>, som kan understøtte opfyldelsen af konkrete målsætninger og/eller andre leverancer. Resultaterne af disse kan fx føre til, at der udarbejdes anbefalings-leverancer.</a:t>
            </a:r>
          </a:p>
          <a:p>
            <a:endParaRPr lang="da-DK" dirty="0">
              <a:solidFill>
                <a:schemeClr val="accent3"/>
              </a:solidFill>
            </a:endParaRPr>
          </a:p>
          <a:p>
            <a:endParaRPr lang="da-DK" dirty="0">
              <a:solidFill>
                <a:schemeClr val="accent3"/>
              </a:solidFill>
            </a:endParaRPr>
          </a:p>
          <a:p>
            <a:r>
              <a:rPr lang="da-DK" dirty="0"/>
              <a:t> </a:t>
            </a:r>
          </a:p>
          <a:p>
            <a:endParaRPr lang="da-DK" dirty="0"/>
          </a:p>
        </p:txBody>
      </p:sp>
    </p:spTree>
    <p:extLst>
      <p:ext uri="{BB962C8B-B14F-4D97-AF65-F5344CB8AC3E}">
        <p14:creationId xmlns:p14="http://schemas.microsoft.com/office/powerpoint/2010/main" val="384507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lt;root reqver=&quot;28224&quot;&gt;&lt;version val=&quot;35612&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3&quot;&gt;&lt;elem m_fUsage=&quot;4.68559000000000036579E+00&quot;&gt;&lt;m_msothmcolidx val=&quot;0&quot;/&gt;&lt;m_rgb r=&quot;AE&quot; g=&quot;D9&quot; b=&quot;DE&quot;/&gt;&lt;/elem&gt;&lt;elem m_fUsage=&quot;1.00973789999999996603E+00&quot;&gt;&lt;m_msothmcolidx val=&quot;0&quot;/&gt;&lt;m_rgb r=&quot;4B&quot; g=&quot;C6&quot; b=&quot;CE&quot;/&gt;&lt;/elem&gt;&lt;elem m_fUsage=&quot;4.30467210000000155556E-01&quot;&gt;&lt;m_msothmcolidx val=&quot;0&quot;/&gt;&lt;m_rgb r=&quot;3F&quot; g=&quot;D5&quot; b=&quot;C2&quot;/&gt;&lt;/elem&gt;&lt;/m_vecMRU&gt;&lt;/m_mruColor&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gB1WxeF0rgvdBzYIAyj4D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L3zntXl3Y225NRSr8tX1R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r5iyF3N9gvl3bW6I8xnuS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S.6e2c7vYGjHD.WnsKIXf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rDe.pfN_LGOKpVZTPXe01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frXTJ7JTk3DzKGw0A1pk7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yjVTr67Z.EtYEwWkV4I0L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sagDXH9cNu5oj8K9Dn3C7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ExzQHJpZWG2o417MceLZ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XTLjlJeAhBafX2SqHrWc9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IJRt79SqKEIsDw2GhyafC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kmzc.WMnUcdOd5S77NkCu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JHYRRmjF.fzu9kBDYBZLT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PnbTP9j.qKlR1FlGUmiCQ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1HOTjKXDkA1w9_GxUmAWo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cI7F7zTazIonOIVqT8yZ3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vqDvSd8Zw2_vn3G.wdihp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Q4Us3xGdGyxf7mw3cbItq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CwUQ9dEQr0rzeedzC95R.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zJcDaO83fPKSoi0OYyXpu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5X1MVJxIxtbObdC0xRREV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RhS2tBcg0XcBywpt7swrH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mdOOVmq7Jbfbfaw.uQKJ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trbktvqthrVoV4mmO7rol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zaskO9Ky0bQia0wICAt2e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_ClrcKlIfFDJ5fhnOJ0KN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zMSLgTpnEnVtyhbwVitDU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lr2xj5c1xPiwubcqjnrB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pxo9JeJLwEZFP17y5rueb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eeaDkFmdXjWPJfGbkUfKV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oh6CzVv7df4piWluK7fz0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9B390vQrMv83lpKNsfyO6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pLilWaU.cmHZ3RGV3Hv20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f6RyfWmx3fZceQZu8t1qj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b0fcF.KO9ShmfpLr08DCR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NZyvMXvBt6krpXxjj8Fnx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KTRT3GwgwecUib1vsQX7O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tvcQHunUMD.BO6cb2Qt1Y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rBARJ5qh6WLtXpzP_j_nV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PIhKm2shtCCbq_64UDnW4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pAkCxkEpA5tKhupiooUcH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VbakgYydsOKpmK5Lp.FzR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2fHIOUGSgXeK_kxyohUGO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KW6bPvDPlISkkulkNuqmu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_XfD6FzHWoJq4V16PE1U6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gq.y49FvyuR0.hUzBvHRs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BW_kP08ys2_ONTkCCN2Tp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fplOILQ0F11wHeEQrHXf2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fW4ZSeOjh8brIRE4lSkvf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MG1MAsSR_a47.1csXZQ7v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QHzXKAcnFuVKTdOywRs1j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p_7sQNTPxwhbWptxwxge.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vBqJKQ2X8t5KtJhN.uZ4B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NgS511WRbmdLX3eWXlAE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Br_gqQSvF3TKYIYtpQOz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q9WUaDkhIEEqDo_bxsbt.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7uIAd1tu7Vc.7d29se3tf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pzdEpE2GjYALBmGE70w7c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xR1CPp2gesopOBOX3JFSV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63xyS3UhfchA6irZokx8n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l3FIhGcNDlU5cKIwOTbr8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JRa4DA3YW8jCCiHpJiLpx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uYxo1OLCqr_Ig.nLINQm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2Z3ZNm9HTCbkhb_7vVJ_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x9Yacc4_S33bt0C0brTNu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WepWYiKYLwvoAbKPq82Gv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LyIPFDdVZy2z9gjnF9Tr.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FKHcJNjMrSYK3s2_lpHkO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mKEBCRiwV4LLlnARErB2F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Cv13hANZ7HUQUOow.C9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Ql6GO9GEpj68IJ6.x6Ux5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qOSxUp7ofHcjRceFPRSfs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30jcxXp59yBdGkkf06d2n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fDWF7a1fOrB7r9g00oldE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vdHs0dHnsV9OBjaCUTeWV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GMtefLsF_zM_EMd__dIns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yD1Iit8lGnB2wLjLwGA.x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PxkbaSPnIuuk5.eLpx20F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SPLtJPpAGhNPw4uItrfUk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FTgbT9BPEHskih9y.Eui2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R2zZYgRoIl8S_1C3F0Axe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x2zsVovTbieIuywK1swmO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Qg8i7xSxG1DO9oWQHugYr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QFH59Z4wQiqRYIMESJ34P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YfKyVwOI0H1aiOKkc4FA7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Pc00dCG7xIOeMb4OwlcCA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3JcjuDqoe8eHJrdDxIvyT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8Ah125FTjYsX1xl6QNmDn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vQenw4SxiLF7JyLNxUidg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f4FX.frYWsocwQLRnLnnp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jHAempK7x54jc_AZSW_UD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tEAjuD7nikQlFqeig_Wf3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Nw.0ziuBnDFFz6BOOukNk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daN2JUm.rdV.6277p9cQN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ih1ETw5jf_b2nFw6eCxgl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gWCC2AXqlNNFeYe9VfQbc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eV0eNSgHbbaqnDK00fWk6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JkfxzWMX4.2vouUY4qrCf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5Y0RAv639bdi64kR3ZNJP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lFkXjRyKMm7QG.0.Bq_xp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YiW50.zlIkKp59PBPaPX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Cd29D1evThpzJof7QWOCH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AzxhyBxpx0EcPiOVMsTQz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5F8OV7JzBsWABbYM.3zOm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Lc71S9V7FIETzw4cONZ1A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cAn4P3L_qpK8uBK8b6kNr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IVbyCTafkp2jcoLH77RLf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TBhc_BHxYU0gAa0urebnI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idvgJBBvALjvPQjkTrJtM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8NNY5lcDMcH4fVt8Qo7Y9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oaZXaYkl_FOMT38f.DCH_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FwxnMb8Y8My8ftNBOG1cq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BN8ZA9QT88d3hb8qi3_12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ZcRT55RicAOcvYW8Ptewi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fuUZSkIOtbwJakYZnG30l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vzaSpuUSw58HaYj7xBCwq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U2.ftycdWX6nVwGiRw4pb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J3sPcmI_5gOs9.8j0d7d5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sGfoMOocXkL7HrAFeHi.S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CMVekdkmEalUX_nRZmDkt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7kDb3glVB7vaO5wdTTRQH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9TJ34.fcy1blsAjwR4k6C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EviThDwi1SV_Etm37S37M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eb9i4kBtB41poCJl32sYL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u4se2B5yQ73W4s88CUePc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d.M6WK4F0Vra_8jJRy4G3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VjCs3B7NhlmcjEqaeXBTx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1muZ2ZDq8Tpxe9IvkbJ1l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RWwNesK2Mddc6PXJ56y1a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0hk0OYIVe5pRLIwHgHLZc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e0b3B24TGWX8E08LZLek3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LsZ_xj6IB7r508gnuxxKe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fQkq9con612IOoFl7zCP6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dubXzDqRAbF7bBCQ4pNC1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ki6sYv0JsCFlNhR91XTzj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wS5IXqlkgGENxPVq_B.th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nrkJfSq6EZBcEXr62mvXR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TMiYuAnByAPqAmr3YdDx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K.9srDvKj5xIKq9KHv9cn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m9t.ohrirL.Ysm2fHCr3M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OJ0GLN9Cy8GVjX7k7lFtW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P2lQnDD1va48cj2pPrcFn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ezr1q0x95gBWYyt0BoIW9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alSwCGAxJZXZ3PZOQY41s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VB8S4O4Nah_96wPdYhxrA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K68OqSmmxGk0_fX9lcWfw"/>
</p:tagLst>
</file>

<file path=ppt/theme/theme1.xml><?xml version="1.0" encoding="utf-8"?>
<a:theme xmlns:a="http://schemas.openxmlformats.org/drawingml/2006/main" name="Forsid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EA205E57-627D-4AF0-B0F0-672DA86C22F0}"/>
    </a:ext>
  </a:extLst>
</a:theme>
</file>

<file path=ppt/theme/theme10.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3.xml><?xml version="1.0" encoding="utf-8"?>
<a:theme xmlns:a="http://schemas.openxmlformats.org/drawingml/2006/main" name="Billeder og tabell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BAA65660-E6BB-465B-A152-9F2F1EEA32E3}"/>
    </a:ext>
  </a:extLst>
</a:theme>
</file>

<file path=ppt/theme/theme4.xml><?xml version="1.0" encoding="utf-8"?>
<a:theme xmlns:a="http://schemas.openxmlformats.org/drawingml/2006/main" name="Faktabokse">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66ACEB40-88D1-4F35-9F05-DBF6CD8F2850}"/>
    </a:ext>
  </a:extLst>
</a:theme>
</file>

<file path=ppt/theme/theme5.xml><?xml version="1.0" encoding="utf-8"?>
<a:theme xmlns:a="http://schemas.openxmlformats.org/drawingml/2006/main" name="Faktacirkl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77385111-FDB4-4AEB-BFEF-2257CA0DF633}"/>
    </a:ext>
  </a:extLst>
</a:theme>
</file>

<file path=ppt/theme/theme6.xml><?xml version="1.0" encoding="utf-8"?>
<a:theme xmlns:a="http://schemas.openxmlformats.org/drawingml/2006/main" name="Breaker, citat, pause og spørgsmål">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2B77B0AA-BA69-4589-ADAB-FEA21B730D69}"/>
    </a:ext>
  </a:extLst>
</a:theme>
</file>

<file path=ppt/theme/theme7.xml><?xml version="1.0" encoding="utf-8"?>
<a:theme xmlns:a="http://schemas.openxmlformats.org/drawingml/2006/main" name="Tak for i dag">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74ECC4EB-AF54-4665-B629-14667A9855AD}"/>
    </a:ext>
  </a:extLst>
</a:theme>
</file>

<file path=ppt/theme/theme8.xml><?xml version="1.0" encoding="utf-8"?>
<a:theme xmlns:a="http://schemas.openxmlformats.org/drawingml/2006/main" name="2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9.xml><?xml version="1.0" encoding="utf-8"?>
<a:theme xmlns:a="http://schemas.openxmlformats.org/drawingml/2006/main" name="3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docProps/app.xml><?xml version="1.0" encoding="utf-8"?>
<Properties xmlns="http://schemas.openxmlformats.org/officeDocument/2006/extended-properties" xmlns:vt="http://schemas.openxmlformats.org/officeDocument/2006/docPropsVTypes">
  <Template>cb853a8feec046cfa687c80a3dd6f03d</Template>
  <TotalTime>0</TotalTime>
  <Words>1763</Words>
  <Application>Microsoft Office PowerPoint</Application>
  <PresentationFormat>Skærmshow (16:9)</PresentationFormat>
  <Paragraphs>196</Paragraphs>
  <Slides>8</Slides>
  <Notes>0</Notes>
  <HiddenSlides>0</HiddenSlides>
  <MMClips>0</MMClips>
  <ScaleCrop>false</ScaleCrop>
  <HeadingPairs>
    <vt:vector size="8" baseType="variant">
      <vt:variant>
        <vt:lpstr>Benyttede skrifttyper</vt:lpstr>
      </vt:variant>
      <vt:variant>
        <vt:i4>6</vt:i4>
      </vt:variant>
      <vt:variant>
        <vt:lpstr>Tema</vt:lpstr>
      </vt:variant>
      <vt:variant>
        <vt:i4>9</vt:i4>
      </vt:variant>
      <vt:variant>
        <vt:lpstr>Integrerede OLE-servere</vt:lpstr>
      </vt:variant>
      <vt:variant>
        <vt:i4>1</vt:i4>
      </vt:variant>
      <vt:variant>
        <vt:lpstr>Slidetitler</vt:lpstr>
      </vt:variant>
      <vt:variant>
        <vt:i4>8</vt:i4>
      </vt:variant>
    </vt:vector>
  </HeadingPairs>
  <TitlesOfParts>
    <vt:vector size="24" baseType="lpstr">
      <vt:lpstr>Arial</vt:lpstr>
      <vt:lpstr>Barlow Light</vt:lpstr>
      <vt:lpstr>Calibri</vt:lpstr>
      <vt:lpstr>Courier New</vt:lpstr>
      <vt:lpstr>Segoe UI Semilight</vt:lpstr>
      <vt:lpstr>Segoe UI Symbol</vt:lpstr>
      <vt:lpstr>Forsider</vt:lpstr>
      <vt:lpstr>Tekst</vt:lpstr>
      <vt:lpstr>Billeder og tabeller</vt:lpstr>
      <vt:lpstr>Faktabokse</vt:lpstr>
      <vt:lpstr>Faktacirkler</vt:lpstr>
      <vt:lpstr>Breaker, citat, pause og spørgsmål</vt:lpstr>
      <vt:lpstr>Tak for i dag</vt:lpstr>
      <vt:lpstr>2_Tekst</vt:lpstr>
      <vt:lpstr>3_Tekst</vt:lpstr>
      <vt:lpstr>think-cell Slide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2024-09-13T07:34:46Z</dcterms:created>
  <dcterms:modified xsi:type="dcterms:W3CDTF">2025-05-12T09:20:20Z</dcterms:modified>
</cp:coreProperties>
</file>